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66"/>
  </p:notesMasterIdLst>
  <p:sldIdLst>
    <p:sldId id="995" r:id="rId5"/>
    <p:sldId id="1110" r:id="rId6"/>
    <p:sldId id="1111" r:id="rId7"/>
    <p:sldId id="1112" r:id="rId8"/>
    <p:sldId id="1113" r:id="rId9"/>
    <p:sldId id="1114" r:id="rId10"/>
    <p:sldId id="1115" r:id="rId11"/>
    <p:sldId id="1116" r:id="rId12"/>
    <p:sldId id="1117" r:id="rId13"/>
    <p:sldId id="1118" r:id="rId14"/>
    <p:sldId id="1119" r:id="rId15"/>
    <p:sldId id="1120" r:id="rId16"/>
    <p:sldId id="1121" r:id="rId17"/>
    <p:sldId id="1133" r:id="rId18"/>
    <p:sldId id="1103" r:id="rId19"/>
    <p:sldId id="1104" r:id="rId20"/>
    <p:sldId id="1105" r:id="rId21"/>
    <p:sldId id="1106" r:id="rId22"/>
    <p:sldId id="1107" r:id="rId23"/>
    <p:sldId id="1108" r:id="rId24"/>
    <p:sldId id="1136" r:id="rId25"/>
    <p:sldId id="1155" r:id="rId26"/>
    <p:sldId id="1137" r:id="rId27"/>
    <p:sldId id="1156" r:id="rId28"/>
    <p:sldId id="1122" r:id="rId29"/>
    <p:sldId id="1138" r:id="rId30"/>
    <p:sldId id="854" r:id="rId31"/>
    <p:sldId id="857" r:id="rId32"/>
    <p:sldId id="855" r:id="rId33"/>
    <p:sldId id="856" r:id="rId34"/>
    <p:sldId id="1139" r:id="rId35"/>
    <p:sldId id="1140" r:id="rId36"/>
    <p:sldId id="1144" r:id="rId37"/>
    <p:sldId id="1145" r:id="rId38"/>
    <p:sldId id="858" r:id="rId39"/>
    <p:sldId id="859" r:id="rId40"/>
    <p:sldId id="860" r:id="rId41"/>
    <p:sldId id="1157" r:id="rId42"/>
    <p:sldId id="1024" r:id="rId43"/>
    <p:sldId id="864" r:id="rId44"/>
    <p:sldId id="1146" r:id="rId45"/>
    <p:sldId id="865" r:id="rId46"/>
    <p:sldId id="1135" r:id="rId47"/>
    <p:sldId id="1151" r:id="rId48"/>
    <p:sldId id="1421" r:id="rId49"/>
    <p:sldId id="1152" r:id="rId50"/>
    <p:sldId id="1422" r:id="rId51"/>
    <p:sldId id="1159" r:id="rId52"/>
    <p:sldId id="1426" r:id="rId53"/>
    <p:sldId id="1153" r:id="rId54"/>
    <p:sldId id="1147" r:id="rId55"/>
    <p:sldId id="1150" r:id="rId56"/>
    <p:sldId id="1160" r:id="rId57"/>
    <p:sldId id="1165" r:id="rId58"/>
    <p:sldId id="1425" r:id="rId59"/>
    <p:sldId id="1427" r:id="rId60"/>
    <p:sldId id="1164" r:id="rId61"/>
    <p:sldId id="1166" r:id="rId62"/>
    <p:sldId id="1163" r:id="rId63"/>
    <p:sldId id="1424" r:id="rId64"/>
    <p:sldId id="1423" r:id="rId65"/>
  </p:sldIdLst>
  <p:sldSz cx="12192000" cy="6858000"/>
  <p:notesSz cx="7004050" cy="9290050"/>
  <p:embeddedFontLst>
    <p:embeddedFont>
      <p:font typeface="Brush Script MT" panose="03060802040406070304" pitchFamily="66" charset="0"/>
      <p:italic r:id="rId67"/>
    </p:embeddedFont>
    <p:embeddedFont>
      <p:font typeface="Calibri" panose="020F0502020204030204" pitchFamily="34" charset="0"/>
      <p:regular r:id="rId68"/>
      <p:bold r:id="rId69"/>
      <p:italic r:id="rId70"/>
      <p:boldItalic r:id="rId71"/>
    </p:embeddedFont>
    <p:embeddedFont>
      <p:font typeface="Mistral" panose="03090702030407020403" pitchFamily="66" charset="0"/>
      <p:regular r:id="rId72"/>
    </p:embeddedFont>
    <p:embeddedFont>
      <p:font typeface="Montserrat ExtraBold" panose="00000900000000000000" pitchFamily="2" charset="0"/>
      <p:bold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3FC24"/>
    <a:srgbClr val="FF00FF"/>
    <a:srgbClr val="FF0000"/>
    <a:srgbClr val="00FFFF"/>
    <a:srgbClr val="0000FF"/>
    <a:srgbClr val="FFFF00"/>
    <a:srgbClr val="009900"/>
    <a:srgbClr val="006600"/>
    <a:srgbClr val="FF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21" autoAdjust="0"/>
    <p:restoredTop sz="76187" autoAdjust="0"/>
  </p:normalViewPr>
  <p:slideViewPr>
    <p:cSldViewPr snapToGrid="0">
      <p:cViewPr varScale="1">
        <p:scale>
          <a:sx n="112" d="100"/>
          <a:sy n="112" d="100"/>
        </p:scale>
        <p:origin x="126" y="588"/>
      </p:cViewPr>
      <p:guideLst/>
    </p:cSldViewPr>
  </p:slideViewPr>
  <p:notesTextViewPr>
    <p:cViewPr>
      <p:scale>
        <a:sx n="3" d="2"/>
        <a:sy n="3" d="2"/>
      </p:scale>
      <p:origin x="0" y="0"/>
    </p:cViewPr>
  </p:notesTextViewPr>
  <p:notesViewPr>
    <p:cSldViewPr snapToGrid="0">
      <p:cViewPr varScale="1">
        <p:scale>
          <a:sx n="80" d="100"/>
          <a:sy n="80" d="100"/>
        </p:scale>
        <p:origin x="316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2.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openxmlformats.org/officeDocument/2006/relationships/font" Target="fonts/font8.fntdata"/><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CA"/>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2743B0FD-7635-4AE5-BFCB-774B883984D7}" type="datetimeFigureOut">
              <a:rPr lang="en-CA" smtClean="0"/>
              <a:t>2023-10-30</a:t>
            </a:fld>
            <a:endParaRPr lang="en-CA"/>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CA"/>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CA"/>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2577E379-9FC5-492D-9172-0A9EE55B05A7}" type="slidenum">
              <a:rPr lang="en-CA" smtClean="0"/>
              <a:t>‹#›</a:t>
            </a:fld>
            <a:endParaRPr lang="en-CA"/>
          </a:p>
        </p:txBody>
      </p:sp>
    </p:spTree>
    <p:extLst>
      <p:ext uri="{BB962C8B-B14F-4D97-AF65-F5344CB8AC3E}">
        <p14:creationId xmlns:p14="http://schemas.microsoft.com/office/powerpoint/2010/main" val="56807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54</a:t>
            </a:fld>
            <a:endParaRPr lang="en-CA"/>
          </a:p>
        </p:txBody>
      </p:sp>
    </p:spTree>
    <p:extLst>
      <p:ext uri="{BB962C8B-B14F-4D97-AF65-F5344CB8AC3E}">
        <p14:creationId xmlns:p14="http://schemas.microsoft.com/office/powerpoint/2010/main" val="1752597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18236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Video 5" descr="A black and white photo of a city&#10;&#10;Description automatically generated with low confidence">
            <a:extLst>
              <a:ext uri="{FF2B5EF4-FFF2-40B4-BE49-F238E27FC236}">
                <a16:creationId xmlns:a16="http://schemas.microsoft.com/office/drawing/2014/main" id="{2C88072A-5BC1-A252-1C33-71ECDEFCE081}"/>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t="14507" r="-1" b="12372"/>
          <a:stretch/>
        </p:blipFill>
        <p:spPr>
          <a:xfrm>
            <a:off x="-794591" y="-146991"/>
            <a:ext cx="13361557" cy="7151982"/>
          </a:xfrm>
          <a:prstGeom prst="rect">
            <a:avLst/>
          </a:prstGeom>
          <a:noFill/>
        </p:spPr>
      </p:pic>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2176184" y="5547682"/>
            <a:ext cx="8099803"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
        <p:nvSpPr>
          <p:cNvPr id="4" name="TextBox 3">
            <a:extLst>
              <a:ext uri="{FF2B5EF4-FFF2-40B4-BE49-F238E27FC236}">
                <a16:creationId xmlns:a16="http://schemas.microsoft.com/office/drawing/2014/main" id="{69CD2558-4EF8-42F5-E0BB-943A82FE395E}"/>
              </a:ext>
            </a:extLst>
          </p:cNvPr>
          <p:cNvSpPr txBox="1"/>
          <p:nvPr userDrawn="1"/>
        </p:nvSpPr>
        <p:spPr>
          <a:xfrm>
            <a:off x="3579368" y="1491915"/>
            <a:ext cx="5293437" cy="315471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19900" b="1" dirty="0">
                <a:ln>
                  <a:solidFill>
                    <a:schemeClr val="tx1"/>
                  </a:solidFill>
                </a:ln>
                <a:solidFill>
                  <a:schemeClr val="bg1"/>
                </a:solidFill>
                <a:effectLst>
                  <a:glow rad="127000">
                    <a:srgbClr val="00FFFF"/>
                  </a:glow>
                </a:effectLst>
                <a:latin typeface="Mistral" panose="03090702030407020403" pitchFamily="66" charset="0"/>
              </a:rPr>
              <a:t>Demo!</a:t>
            </a:r>
            <a:endParaRPr lang="en-CA" sz="19900" b="1" dirty="0">
              <a:ln>
                <a:solidFill>
                  <a:schemeClr val="tx1"/>
                </a:solidFill>
              </a:ln>
              <a:solidFill>
                <a:schemeClr val="bg1"/>
              </a:solidFill>
              <a:effectLst>
                <a:glow rad="127000">
                  <a:srgbClr val="00FFFF"/>
                </a:glow>
              </a:effectLst>
              <a:latin typeface="Mistral" panose="03090702030407020403" pitchFamily="66" charset="0"/>
            </a:endParaRPr>
          </a:p>
        </p:txBody>
      </p:sp>
    </p:spTree>
    <p:extLst>
      <p:ext uri="{BB962C8B-B14F-4D97-AF65-F5344CB8AC3E}">
        <p14:creationId xmlns:p14="http://schemas.microsoft.com/office/powerpoint/2010/main" val="389573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mute="1">
                <p:cTn id="17" repeatCount="indefinite" fill="hold" display="0">
                  <p:stCondLst>
                    <p:cond delay="indefinite"/>
                  </p:stCondLst>
                </p:cTn>
                <p:tgtEl>
                  <p:spTgt spid="3"/>
                </p:tgtEl>
              </p:cMediaNode>
            </p:video>
          </p:childTnLst>
        </p:cTn>
      </p:par>
    </p:tnLst>
    <p:bldLst>
      <p:bldP spid="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2023-10-30</a:t>
            </a:fld>
            <a:endParaRPr lang="en-CA"/>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300681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2023-10-30</a:t>
            </a:fld>
            <a:endParaRPr lang="en-CA"/>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982708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840766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2023-10-30</a:t>
            </a:fld>
            <a:endParaRPr lang="en-CA"/>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58774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3651727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p:cNvSpPr/>
          <p:nvPr userDrawn="1"/>
        </p:nvSpPr>
        <p:spPr>
          <a:xfrm>
            <a:off x="10032438" y="836712"/>
            <a:ext cx="2113557"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834320"/>
            <a:ext cx="7055168"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829356"/>
            <a:ext cx="2918440"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337799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8" name="Rectangle 7"/>
          <p:cNvSpPr/>
          <p:nvPr userDrawn="1"/>
        </p:nvSpPr>
        <p:spPr>
          <a:xfrm>
            <a:off x="10800523" y="548680"/>
            <a:ext cx="1345472" cy="6224901"/>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5423925" y="548680"/>
            <a:ext cx="5376597"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2505485" y="548680"/>
            <a:ext cx="2918440"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190523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8CDD70-555E-CF2E-7ED6-B21513911482}"/>
              </a:ext>
            </a:extLst>
          </p:cNvPr>
          <p:cNvSpPr txBox="1"/>
          <p:nvPr userDrawn="1"/>
        </p:nvSpPr>
        <p:spPr>
          <a:xfrm>
            <a:off x="3684780" y="0"/>
            <a:ext cx="4477508" cy="156966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9600" b="1" dirty="0">
                <a:ln>
                  <a:solidFill>
                    <a:schemeClr val="tx1"/>
                  </a:solidFill>
                </a:ln>
                <a:solidFill>
                  <a:schemeClr val="bg1"/>
                </a:solidFill>
                <a:effectLst>
                  <a:glow rad="127000">
                    <a:srgbClr val="FF00FF"/>
                  </a:glow>
                </a:effectLst>
                <a:latin typeface="Mistral" panose="03090702030407020403" pitchFamily="66" charset="0"/>
              </a:rPr>
              <a:t>Your Turn!</a:t>
            </a:r>
            <a:endParaRPr lang="en-CA" sz="9600" b="1" dirty="0">
              <a:ln>
                <a:solidFill>
                  <a:schemeClr val="tx1"/>
                </a:solidFill>
              </a:ln>
              <a:solidFill>
                <a:schemeClr val="bg1"/>
              </a:solidFill>
              <a:effectLst>
                <a:glow rad="127000">
                  <a:srgbClr val="FF00FF"/>
                </a:glow>
              </a:effectLst>
              <a:latin typeface="Mistral" panose="03090702030407020403" pitchFamily="66" charset="0"/>
            </a:endParaRPr>
          </a:p>
        </p:txBody>
      </p:sp>
      <p:sp>
        <p:nvSpPr>
          <p:cNvPr id="2" name="Title 1">
            <a:extLst>
              <a:ext uri="{FF2B5EF4-FFF2-40B4-BE49-F238E27FC236}">
                <a16:creationId xmlns:a16="http://schemas.microsoft.com/office/drawing/2014/main" id="{419FCBDC-5263-389A-55E0-DA9595ECD092}"/>
              </a:ext>
            </a:extLst>
          </p:cNvPr>
          <p:cNvSpPr>
            <a:spLocks noGrp="1"/>
          </p:cNvSpPr>
          <p:nvPr>
            <p:ph type="title"/>
          </p:nvPr>
        </p:nvSpPr>
        <p:spPr>
          <a:xfrm>
            <a:off x="437134" y="2071544"/>
            <a:ext cx="10972800" cy="571500"/>
          </a:xfrm>
        </p:spPr>
        <p:txBody>
          <a:bodyPr>
            <a:noAutofit/>
          </a:bodyPr>
          <a:lstStyle>
            <a:lvl1pPr>
              <a:defRPr sz="3200">
                <a:solidFill>
                  <a:schemeClr val="bg1"/>
                </a:solidFill>
              </a:defRPr>
            </a:lvl1pPr>
          </a:lstStyle>
          <a:p>
            <a:r>
              <a:rPr lang="en-US" dirty="0"/>
              <a:t>Click to edit Master title style</a:t>
            </a:r>
            <a:endParaRPr lang="en-CA" dirty="0"/>
          </a:p>
        </p:txBody>
      </p:sp>
    </p:spTree>
    <p:extLst>
      <p:ext uri="{BB962C8B-B14F-4D97-AF65-F5344CB8AC3E}">
        <p14:creationId xmlns:p14="http://schemas.microsoft.com/office/powerpoint/2010/main" val="1393862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54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dirty="0"/>
              <a:t>Click to edit Master title style</a:t>
            </a:r>
            <a:endParaRPr lang="en-CA" dirty="0"/>
          </a:p>
        </p:txBody>
      </p:sp>
    </p:spTree>
    <p:extLst>
      <p:ext uri="{BB962C8B-B14F-4D97-AF65-F5344CB8AC3E}">
        <p14:creationId xmlns:p14="http://schemas.microsoft.com/office/powerpoint/2010/main" val="3571208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b="1" i="1" cap="none" spc="0" baseline="0">
                <a:ln/>
                <a:solidFill>
                  <a:srgbClr val="FFFF00"/>
                </a:solidFill>
                <a:effectLst>
                  <a:outerShdw blurRad="19685" dist="12700" dir="5400000" algn="tl" rotWithShape="0">
                    <a:schemeClr val="accent1">
                      <a:satMod val="130000"/>
                      <a:alpha val="60000"/>
                    </a:schemeClr>
                  </a:outerShdw>
                </a:effectLst>
                <a:latin typeface="Times New Roman" pitchFamily="18" charset="0"/>
                <a:cs typeface="Times New Roman" pitchFamily="18" charset="0"/>
              </a:defRPr>
            </a:lvl1pPr>
          </a:lstStyle>
          <a:p>
            <a:r>
              <a:rPr lang="en-US" dirty="0"/>
              <a:t>Click to edit Master title style</a:t>
            </a:r>
            <a:endParaRPr lang="en-CA" dirty="0"/>
          </a:p>
        </p:txBody>
      </p:sp>
      <p:sp>
        <p:nvSpPr>
          <p:cNvPr id="3" name="Date Placeholder 2"/>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2023-10-30</a:t>
            </a:fld>
            <a:endParaRPr lang="en-CA"/>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CA"/>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1073365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FF0000"/>
        </a:solidFill>
        <a:effectLst/>
      </p:bgPr>
    </p:bg>
    <p:spTree>
      <p:nvGrpSpPr>
        <p:cNvPr id="1" name=""/>
        <p:cNvGrpSpPr/>
        <p:nvPr/>
      </p:nvGrpSpPr>
      <p:grpSpPr>
        <a:xfrm>
          <a:off x="0" y="0"/>
          <a:ext cx="0" cy="0"/>
          <a:chOff x="0" y="0"/>
          <a:chExt cx="0" cy="0"/>
        </a:xfrm>
      </p:grpSpPr>
      <p:pic>
        <p:nvPicPr>
          <p:cNvPr id="2" name="Picture 1" descr="A group of white balls on a wooden surface&#10;&#10;Description automatically generated with low confidence">
            <a:extLst>
              <a:ext uri="{FF2B5EF4-FFF2-40B4-BE49-F238E27FC236}">
                <a16:creationId xmlns:a16="http://schemas.microsoft.com/office/drawing/2014/main" id="{8F8F3480-5BB1-6267-11DF-2415867498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46" r="56173"/>
          <a:stretch/>
        </p:blipFill>
        <p:spPr>
          <a:xfrm>
            <a:off x="15478" y="0"/>
            <a:ext cx="12192000" cy="6858000"/>
          </a:xfrm>
          <a:prstGeom prst="rect">
            <a:avLst/>
          </a:prstGeom>
        </p:spPr>
      </p:pic>
      <p:sp>
        <p:nvSpPr>
          <p:cNvPr id="3" name="Rectangle 2">
            <a:extLst>
              <a:ext uri="{FF2B5EF4-FFF2-40B4-BE49-F238E27FC236}">
                <a16:creationId xmlns:a16="http://schemas.microsoft.com/office/drawing/2014/main" id="{AA335EB9-2C40-1E31-3F1A-7BDF22545FFB}"/>
              </a:ext>
            </a:extLst>
          </p:cNvPr>
          <p:cNvSpPr/>
          <p:nvPr userDrawn="1"/>
        </p:nvSpPr>
        <p:spPr>
          <a:xfrm>
            <a:off x="279978" y="630404"/>
            <a:ext cx="12158978" cy="707886"/>
          </a:xfrm>
          <a:prstGeom prst="rect">
            <a:avLst/>
          </a:prstGeom>
        </p:spPr>
        <p:txBody>
          <a:bodyPr wrap="square">
            <a:spAutoFit/>
          </a:bodyPr>
          <a:lstStyle/>
          <a:p>
            <a:r>
              <a:rPr lang="en-US" sz="4000" b="1" dirty="0">
                <a:solidFill>
                  <a:schemeClr val="bg1"/>
                </a:solidFill>
                <a:effectLst>
                  <a:glow rad="101600">
                    <a:schemeClr val="tx1">
                      <a:alpha val="60000"/>
                    </a:schemeClr>
                  </a:glow>
                  <a:outerShdw blurRad="38100" dist="38100" dir="2700000" algn="tl">
                    <a:srgbClr val="000000">
                      <a:alpha val="43137"/>
                    </a:srgbClr>
                  </a:outerShdw>
                </a:effectLst>
                <a:latin typeface="Brush Script MT" panose="03060802040406070304" pitchFamily="66" charset="0"/>
              </a:rPr>
              <a:t>Learning the gentle art and wisdom of writing clean, efficient code…</a:t>
            </a:r>
          </a:p>
        </p:txBody>
      </p:sp>
      <p:sp>
        <p:nvSpPr>
          <p:cNvPr id="8" name="TextBox 7">
            <a:extLst>
              <a:ext uri="{FF2B5EF4-FFF2-40B4-BE49-F238E27FC236}">
                <a16:creationId xmlns:a16="http://schemas.microsoft.com/office/drawing/2014/main" id="{A074C330-AADD-FA74-A45F-CC437257D0F1}"/>
              </a:ext>
            </a:extLst>
          </p:cNvPr>
          <p:cNvSpPr txBox="1"/>
          <p:nvPr userDrawn="1"/>
        </p:nvSpPr>
        <p:spPr>
          <a:xfrm>
            <a:off x="573520" y="-69518"/>
            <a:ext cx="11266226" cy="769441"/>
          </a:xfrm>
          <a:prstGeom prst="rect">
            <a:avLst/>
          </a:prstGeom>
          <a:noFill/>
        </p:spPr>
        <p:txBody>
          <a:bodyPr wrap="none" rtlCol="0">
            <a:spAutoFit/>
          </a:bodyPr>
          <a:lstStyle/>
          <a:p>
            <a:r>
              <a:rPr lang="en-US"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rPr>
              <a:t>Object-Oriented Programming in Java</a:t>
            </a:r>
            <a:endParaRPr lang="en-CA"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endParaRPr>
          </a:p>
        </p:txBody>
      </p:sp>
      <p:sp>
        <p:nvSpPr>
          <p:cNvPr id="10" name="Content Placeholder 9">
            <a:extLst>
              <a:ext uri="{FF2B5EF4-FFF2-40B4-BE49-F238E27FC236}">
                <a16:creationId xmlns:a16="http://schemas.microsoft.com/office/drawing/2014/main" id="{234B2CD5-5105-803A-298E-A9AF59611537}"/>
              </a:ext>
            </a:extLst>
          </p:cNvPr>
          <p:cNvSpPr>
            <a:spLocks noGrp="1"/>
          </p:cNvSpPr>
          <p:nvPr>
            <p:ph sz="quarter" idx="11" hasCustomPrompt="1"/>
          </p:nvPr>
        </p:nvSpPr>
        <p:spPr>
          <a:xfrm>
            <a:off x="1886252" y="1968694"/>
            <a:ext cx="8640762" cy="2569122"/>
          </a:xfr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lvl1pPr>
              <a:defRPr lang="en-US" sz="5333" i="1" dirty="0" smtClean="0">
                <a:solidFill>
                  <a:srgbClr val="FFFF00"/>
                </a:solidFill>
                <a:latin typeface="+mn-lt"/>
                <a:cs typeface="+mn-cs"/>
              </a:defRPr>
            </a:lvl1pPr>
            <a:lvl2pPr>
              <a:defRPr lang="en-US" sz="3200" dirty="0" smtClean="0">
                <a:solidFill>
                  <a:schemeClr val="lt1"/>
                </a:solidFill>
                <a:latin typeface="Calibri" panose="020F0502020204030204" pitchFamily="34" charset="0"/>
                <a:cs typeface="Calibri" panose="020F0502020204030204" pitchFamily="34" charset="0"/>
              </a:defRPr>
            </a:lvl2pPr>
          </a:lstStyle>
          <a:p>
            <a:pPr marL="0" lvl="0" indent="0" algn="ctr" defTabSz="914400">
              <a:buNone/>
            </a:pPr>
            <a:r>
              <a:rPr lang="en-US" dirty="0"/>
              <a:t>Title</a:t>
            </a:r>
          </a:p>
          <a:p>
            <a:pPr marL="457200" lvl="1" indent="-457200" defTabSz="914400">
              <a:buChar char="•"/>
            </a:pPr>
            <a:r>
              <a:rPr lang="en-US" dirty="0"/>
              <a:t>Subtitles</a:t>
            </a:r>
          </a:p>
        </p:txBody>
      </p:sp>
    </p:spTree>
    <p:extLst>
      <p:ext uri="{BB962C8B-B14F-4D97-AF65-F5344CB8AC3E}">
        <p14:creationId xmlns:p14="http://schemas.microsoft.com/office/powerpoint/2010/main" val="255523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solidFill>
            <a:srgbClr val="FF00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382308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280772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2023-10-30</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4947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3395"/>
            <a:ext cx="10972800" cy="1143000"/>
          </a:xfrm>
        </p:spPr>
        <p:txBody>
          <a:bodyPr>
            <a:noAutofit/>
          </a:bodyPr>
          <a:lstStyle>
            <a:lvl1pPr>
              <a:defRPr sz="3600" i="0" cap="small" baseline="0">
                <a:latin typeface="Montserrat ExtraBold" panose="000009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2023-10-30</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28920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6" name="Content Placeholder 2">
            <a:extLst>
              <a:ext uri="{FF2B5EF4-FFF2-40B4-BE49-F238E27FC236}">
                <a16:creationId xmlns:a16="http://schemas.microsoft.com/office/drawing/2014/main" id="{A10B555B-6FEE-3414-072A-A982780271F1}"/>
              </a:ext>
            </a:extLst>
          </p:cNvPr>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27193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3" name="Picture 2" descr="Physics GIFs - Get the best GIF on GIPHY">
            <a:extLst>
              <a:ext uri="{FF2B5EF4-FFF2-40B4-BE49-F238E27FC236}">
                <a16:creationId xmlns:a16="http://schemas.microsoft.com/office/drawing/2014/main" id="{B89C6171-46B5-F199-85FC-FC2D79A7EA6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53918" y="4783537"/>
            <a:ext cx="3138082" cy="235356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0D8E52E-D558-FDAC-5580-4B9AC566FE06}"/>
              </a:ext>
            </a:extLst>
          </p:cNvPr>
          <p:cNvSpPr>
            <a:spLocks noGrp="1"/>
          </p:cNvSpPr>
          <p:nvPr>
            <p:ph idx="10"/>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8081276" y="6286500"/>
            <a:ext cx="3781210" cy="571500"/>
          </a:xfrm>
        </p:spPr>
        <p:txBody>
          <a:bodyPr>
            <a:noAutofit/>
          </a:bodyPr>
          <a:lstStyle>
            <a:lvl1pPr marL="0" indent="0">
              <a:buNone/>
              <a:defRPr sz="1800">
                <a:solidFill>
                  <a:srgbClr val="00FFFF"/>
                </a:solidFill>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316864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5" name="Picture 2" descr="Welcome To The Machine | Science illustration, Motion design, Animation  design">
            <a:extLst>
              <a:ext uri="{FF2B5EF4-FFF2-40B4-BE49-F238E27FC236}">
                <a16:creationId xmlns:a16="http://schemas.microsoft.com/office/drawing/2014/main" id="{BB5890F6-2192-92EE-EF41-3A85E82BA23F}"/>
              </a:ext>
            </a:extLst>
          </p:cNvPr>
          <p:cNvPicPr>
            <a:picLocks noChangeAspect="1" noChangeArrowheads="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0975" y="830978"/>
            <a:ext cx="9668924" cy="5617948"/>
          </a:xfrm>
          <a:prstGeom prst="cloud">
            <a:avLst/>
          </a:prstGeom>
          <a:noFill/>
          <a:effectLst>
            <a:softEdge rad="723900"/>
          </a:effectLst>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4141785" y="5619152"/>
            <a:ext cx="3781210"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685391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rcRect b="2401"/>
          <a:stretch/>
        </p:blipFill>
        <p:spPr>
          <a:xfrm>
            <a:off x="0" y="0"/>
            <a:ext cx="12192000" cy="6858000"/>
          </a:xfrm>
          <a:prstGeom prst="rect">
            <a:avLst/>
          </a:prstGeom>
        </p:spPr>
      </p:pic>
      <p:sp>
        <p:nvSpPr>
          <p:cNvPr id="2" name="Title Placeholder 1"/>
          <p:cNvSpPr>
            <a:spLocks noGrp="1"/>
          </p:cNvSpPr>
          <p:nvPr>
            <p:ph type="title"/>
          </p:nvPr>
        </p:nvSpPr>
        <p:spPr>
          <a:xfrm>
            <a:off x="545990" y="168603"/>
            <a:ext cx="10972800" cy="571500"/>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609600" y="123444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2960856247"/>
      </p:ext>
    </p:extLst>
  </p:cSld>
  <p:clrMap bg1="lt1" tx1="dk1" bg2="lt2" tx2="dk2" accent1="accent1" accent2="accent2" accent3="accent3" accent4="accent4" accent5="accent5" accent6="accent6" hlink="hlink" folHlink="folHlink"/>
  <p:sldLayoutIdLst>
    <p:sldLayoutId id="2147483669" r:id="rId1"/>
    <p:sldLayoutId id="2147483718" r:id="rId2"/>
    <p:sldLayoutId id="2147483716" r:id="rId3"/>
    <p:sldLayoutId id="2147483717" r:id="rId4"/>
    <p:sldLayoutId id="2147483661" r:id="rId5"/>
    <p:sldLayoutId id="2147483662" r:id="rId6"/>
    <p:sldLayoutId id="2147483663" r:id="rId7"/>
    <p:sldLayoutId id="2147483722" r:id="rId8"/>
    <p:sldLayoutId id="2147483723" r:id="rId9"/>
    <p:sldLayoutId id="2147483726" r:id="rId10"/>
    <p:sldLayoutId id="2147483664" r:id="rId11"/>
    <p:sldLayoutId id="2147483665" r:id="rId12"/>
    <p:sldLayoutId id="2147483666" r:id="rId13"/>
    <p:sldLayoutId id="2147483668" r:id="rId14"/>
    <p:sldLayoutId id="2147483670" r:id="rId15"/>
    <p:sldLayoutId id="2147483671" r:id="rId16"/>
    <p:sldLayoutId id="2147483672" r:id="rId17"/>
    <p:sldLayoutId id="2147483720" r:id="rId18"/>
    <p:sldLayoutId id="2147483721" r:id="rId19"/>
    <p:sldLayoutId id="2147483727" r:id="rId20"/>
    <p:sldLayoutId id="2147483728" r:id="rId21"/>
  </p:sldLayoutIdLst>
  <p:txStyles>
    <p:titleStyle>
      <a:lvl1pPr algn="ctr" defTabSz="1219170" rtl="0" eaLnBrk="1" latinLnBrk="0" hangingPunct="1">
        <a:spcBef>
          <a:spcPct val="0"/>
        </a:spcBef>
        <a:buNone/>
        <a:defRPr lang="en-CA" sz="3600" b="1" i="0" kern="1200" cap="small" baseline="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9.jpeg"/><Relationship Id="rId5" Type="http://schemas.microsoft.com/office/2007/relationships/hdphoto" Target="../media/hdphoto2.wdp"/><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hyperlink" Target="https://nirajrules.wordpress.com/2011/07/15/association-vs-dependency-vs-aggregation-vs-composition/"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18.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www.amazon.ca/Robert-Martin-Clean-Code-Collection-ebook/dp/B00666M59G/ref=sr_1_3?ie=UTF8&amp;qid=1426068908&amp;sr=8-3&amp;keywords=clean+code" TargetMode="External"/><Relationship Id="rId2" Type="http://schemas.openxmlformats.org/officeDocument/2006/relationships/hyperlink" Target="https://www.youtube.com/watch?v=t86v3N4OshQ" TargetMode="External"/><Relationship Id="rId1" Type="http://schemas.openxmlformats.org/officeDocument/2006/relationships/slideLayout" Target="../slideLayouts/slideLayout6.xml"/><Relationship Id="rId4" Type="http://schemas.openxmlformats.org/officeDocument/2006/relationships/hyperlink" Target="http://www.planetgeek.ch/wp-content/uploads/2013/06/Clean-Code-V2.1.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92FE6B-E258-AE91-27CB-D63EC71E80CE}"/>
              </a:ext>
            </a:extLst>
          </p:cNvPr>
          <p:cNvSpPr/>
          <p:nvPr/>
        </p:nvSpPr>
        <p:spPr>
          <a:xfrm>
            <a:off x="795130" y="1722747"/>
            <a:ext cx="10525540" cy="4891697"/>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r>
              <a:rPr lang="en-US" sz="4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10:</a:t>
            </a:r>
          </a:p>
          <a:p>
            <a:pPr algn="ctr"/>
            <a:endParaRPr lang="en-US" sz="2000" b="1" dirty="0">
              <a:solidFill>
                <a:srgbClr val="FFFF00"/>
              </a:solidFill>
              <a:effectLst>
                <a:outerShdw blurRad="38100" dist="38100" dir="2700000" algn="tl">
                  <a:srgbClr val="000000">
                    <a:alpha val="43137"/>
                  </a:srgbClr>
                </a:outerShdw>
              </a:effectLst>
            </a:endParaRP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Dependency, Coupling and Cohesiveness</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Button/Lamp demo</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Array Lists</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Let’s build our own </a:t>
            </a:r>
            <a:r>
              <a:rPr lang="en-US" sz="4000" b="1"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ArrayList</a:t>
            </a:r>
            <a:endPar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Generics</a:t>
            </a:r>
          </a:p>
          <a:p>
            <a:pPr algn="ctr"/>
            <a:r>
              <a:rPr lang="en-US" sz="4000" b="1" dirty="0" err="1">
                <a:solidFill>
                  <a:schemeClr val="bg1">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Hashmaps</a:t>
            </a:r>
            <a:endParaRPr lang="en-US" sz="4000" b="1" dirty="0">
              <a:solidFill>
                <a:schemeClr val="bg1">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2401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upload.wikimedia.org/wikipedia/commons/7/7e/New_Mobile_CellPhone_Infos.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21986" y="4602216"/>
            <a:ext cx="1494437" cy="1725679"/>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Aggregation</a:t>
            </a:r>
          </a:p>
        </p:txBody>
      </p:sp>
      <p:sp>
        <p:nvSpPr>
          <p:cNvPr id="3" name="Content Placeholder 2"/>
          <p:cNvSpPr>
            <a:spLocks noGrp="1"/>
          </p:cNvSpPr>
          <p:nvPr>
            <p:ph idx="1"/>
          </p:nvPr>
        </p:nvSpPr>
        <p:spPr>
          <a:xfrm>
            <a:off x="239349" y="1316765"/>
            <a:ext cx="11343051" cy="4881904"/>
          </a:xfrm>
          <a:effectLst>
            <a:glow rad="101600">
              <a:srgbClr val="FF00FF">
                <a:alpha val="60000"/>
              </a:srgbClr>
            </a:glow>
          </a:effectLst>
        </p:spPr>
        <p:txBody>
          <a:bodyPr>
            <a:normAutofit fontScale="85000" lnSpcReduction="10000"/>
          </a:bodyPr>
          <a:lstStyle/>
          <a:p>
            <a:r>
              <a:rPr lang="en-CA" dirty="0">
                <a:solidFill>
                  <a:srgbClr val="00FF00"/>
                </a:solidFill>
              </a:rPr>
              <a:t>Two tests for aggregation:</a:t>
            </a:r>
          </a:p>
          <a:p>
            <a:pPr lvl="1"/>
            <a:r>
              <a:rPr lang="en-CA" sz="3200" dirty="0"/>
              <a:t>Does </a:t>
            </a:r>
            <a:r>
              <a:rPr lang="en-CA" sz="3200" dirty="0" err="1"/>
              <a:t>ObjectA</a:t>
            </a:r>
            <a:r>
              <a:rPr lang="en-CA" sz="3200" dirty="0"/>
              <a:t> hold a reference to </a:t>
            </a:r>
            <a:r>
              <a:rPr lang="en-CA" sz="3200" dirty="0" err="1"/>
              <a:t>ObjectB</a:t>
            </a:r>
            <a:r>
              <a:rPr lang="en-CA" sz="3200" dirty="0"/>
              <a:t>?  (Association)</a:t>
            </a:r>
          </a:p>
          <a:p>
            <a:pPr lvl="1"/>
            <a:r>
              <a:rPr lang="en-CA" sz="3200" dirty="0"/>
              <a:t>Does </a:t>
            </a:r>
            <a:r>
              <a:rPr lang="en-CA" sz="3200" dirty="0" err="1"/>
              <a:t>ObjectA</a:t>
            </a:r>
            <a:r>
              <a:rPr lang="en-CA" sz="3200" dirty="0"/>
              <a:t> have an implied ownership of </a:t>
            </a:r>
            <a:r>
              <a:rPr lang="en-CA" sz="3200" dirty="0" err="1"/>
              <a:t>ObjectB</a:t>
            </a:r>
            <a:r>
              <a:rPr lang="en-CA" sz="3200" dirty="0"/>
              <a:t>?  (</a:t>
            </a:r>
            <a:r>
              <a:rPr lang="en-CA" sz="3200" dirty="0" err="1"/>
              <a:t>CellPhone</a:t>
            </a:r>
            <a:r>
              <a:rPr lang="en-CA" sz="3200" dirty="0"/>
              <a:t>)</a:t>
            </a:r>
          </a:p>
          <a:p>
            <a:r>
              <a:rPr lang="en-CA" sz="3733" dirty="0">
                <a:solidFill>
                  <a:srgbClr val="FF00FF"/>
                </a:solidFill>
              </a:rPr>
              <a:t>However, </a:t>
            </a:r>
            <a:r>
              <a:rPr lang="en-CA" sz="3733" dirty="0" err="1">
                <a:solidFill>
                  <a:srgbClr val="FF00FF"/>
                </a:solidFill>
              </a:rPr>
              <a:t>ObjectA</a:t>
            </a:r>
            <a:r>
              <a:rPr lang="en-CA" sz="3733" dirty="0">
                <a:solidFill>
                  <a:srgbClr val="FF00FF"/>
                </a:solidFill>
              </a:rPr>
              <a:t> can exist without </a:t>
            </a:r>
            <a:r>
              <a:rPr lang="en-CA" sz="3733" dirty="0" err="1">
                <a:solidFill>
                  <a:srgbClr val="FF00FF"/>
                </a:solidFill>
              </a:rPr>
              <a:t>ObjectB</a:t>
            </a:r>
            <a:r>
              <a:rPr lang="en-CA" sz="3733" dirty="0">
                <a:solidFill>
                  <a:srgbClr val="FF00FF"/>
                </a:solidFill>
              </a:rPr>
              <a:t> and </a:t>
            </a:r>
            <a:r>
              <a:rPr lang="en-CA" sz="3733" dirty="0" err="1">
                <a:solidFill>
                  <a:srgbClr val="FF00FF"/>
                </a:solidFill>
              </a:rPr>
              <a:t>ObjectB</a:t>
            </a:r>
            <a:r>
              <a:rPr lang="en-CA" sz="3733" dirty="0">
                <a:solidFill>
                  <a:srgbClr val="FF00FF"/>
                </a:solidFill>
              </a:rPr>
              <a:t> can exist without </a:t>
            </a:r>
            <a:r>
              <a:rPr lang="en-CA" sz="3733" dirty="0" err="1">
                <a:solidFill>
                  <a:srgbClr val="FF00FF"/>
                </a:solidFill>
              </a:rPr>
              <a:t>ObjectA</a:t>
            </a:r>
            <a:r>
              <a:rPr lang="en-CA" sz="3733" dirty="0">
                <a:solidFill>
                  <a:srgbClr val="FF00FF"/>
                </a:solidFill>
              </a:rPr>
              <a:t>.</a:t>
            </a:r>
          </a:p>
          <a:p>
            <a:r>
              <a:rPr lang="en-CA" sz="3300" dirty="0">
                <a:effectLst>
                  <a:glow rad="101600">
                    <a:srgbClr val="FF00FF">
                      <a:alpha val="60000"/>
                    </a:srgbClr>
                  </a:glow>
                  <a:outerShdw blurRad="38100" dist="38100" dir="2700000" algn="tl">
                    <a:srgbClr val="000000">
                      <a:alpha val="43137"/>
                    </a:srgbClr>
                  </a:outerShdw>
                </a:effectLst>
              </a:rPr>
              <a:t>Note, for all practical purposes, we don’t need to distinguish between association and aggregation.  They are identical in terms of code and the difference is just semantics around ownership.</a:t>
            </a:r>
          </a:p>
          <a:p>
            <a:r>
              <a:rPr lang="en-CA" sz="3300" dirty="0">
                <a:effectLst>
                  <a:glow rad="101600">
                    <a:srgbClr val="FF00FF">
                      <a:alpha val="60000"/>
                    </a:srgbClr>
                  </a:glow>
                  <a:outerShdw blurRad="38100" dist="38100" dir="2700000" algn="tl">
                    <a:srgbClr val="000000">
                      <a:alpha val="43137"/>
                    </a:srgbClr>
                  </a:outerShdw>
                </a:effectLst>
              </a:rPr>
              <a:t>In any quiz or exam, we can equate Association and Aggregation</a:t>
            </a:r>
          </a:p>
          <a:p>
            <a:r>
              <a:rPr lang="en-CA" sz="3300" dirty="0">
                <a:effectLst>
                  <a:glow rad="101600">
                    <a:srgbClr val="FF00FF">
                      <a:alpha val="60000"/>
                    </a:srgbClr>
                  </a:glow>
                  <a:outerShdw blurRad="38100" dist="38100" dir="2700000" algn="tl">
                    <a:srgbClr val="000000">
                      <a:alpha val="43137"/>
                    </a:srgbClr>
                  </a:outerShdw>
                </a:effectLst>
              </a:rPr>
              <a:t>We also sometimes refer to aggregation as weak association</a:t>
            </a:r>
          </a:p>
          <a:p>
            <a:endParaRPr lang="en-CA" sz="3733" dirty="0">
              <a:solidFill>
                <a:srgbClr val="FF00FF"/>
              </a:solidFill>
            </a:endParaRPr>
          </a:p>
        </p:txBody>
      </p:sp>
    </p:spTree>
    <p:extLst>
      <p:ext uri="{BB962C8B-B14F-4D97-AF65-F5344CB8AC3E}">
        <p14:creationId xmlns:p14="http://schemas.microsoft.com/office/powerpoint/2010/main" val="299285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pd4pic.com/images/black-icon-simple-outline-people-man-silhouette.png"/>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608501" y="4343067"/>
            <a:ext cx="1152128" cy="2304256"/>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a:xfrm>
            <a:off x="609600" y="1316765"/>
            <a:ext cx="11151029" cy="4525963"/>
          </a:xfrm>
        </p:spPr>
        <p:txBody>
          <a:bodyPr/>
          <a:lstStyle/>
          <a:p>
            <a:r>
              <a:rPr lang="en-US" dirty="0"/>
              <a:t>Three tests for composition:</a:t>
            </a:r>
          </a:p>
          <a:p>
            <a:pPr lvl="1"/>
            <a:r>
              <a:rPr lang="en-CA" sz="3200" dirty="0">
                <a:solidFill>
                  <a:srgbClr val="00FF00"/>
                </a:solidFill>
              </a:rPr>
              <a:t>Does </a:t>
            </a:r>
            <a:r>
              <a:rPr lang="en-CA" sz="3200" dirty="0" err="1">
                <a:solidFill>
                  <a:srgbClr val="00FF00"/>
                </a:solidFill>
              </a:rPr>
              <a:t>ObjectA</a:t>
            </a:r>
            <a:r>
              <a:rPr lang="en-CA" sz="3200" dirty="0">
                <a:solidFill>
                  <a:srgbClr val="00FF00"/>
                </a:solidFill>
              </a:rPr>
              <a:t> hold a reference to </a:t>
            </a:r>
            <a:r>
              <a:rPr lang="en-CA" sz="3200" dirty="0" err="1">
                <a:solidFill>
                  <a:srgbClr val="00FF00"/>
                </a:solidFill>
              </a:rPr>
              <a:t>ObjectB</a:t>
            </a:r>
            <a:r>
              <a:rPr lang="en-CA" sz="3200" dirty="0">
                <a:solidFill>
                  <a:srgbClr val="00FF00"/>
                </a:solidFill>
              </a:rPr>
              <a:t>?  (Association)</a:t>
            </a:r>
          </a:p>
          <a:p>
            <a:pPr lvl="1"/>
            <a:r>
              <a:rPr lang="en-CA" sz="3200" dirty="0"/>
              <a:t>Does </a:t>
            </a:r>
            <a:r>
              <a:rPr lang="en-CA" sz="3200" dirty="0" err="1"/>
              <a:t>ObjectA</a:t>
            </a:r>
            <a:r>
              <a:rPr lang="en-CA" sz="3200" dirty="0"/>
              <a:t> own </a:t>
            </a:r>
            <a:r>
              <a:rPr lang="en-CA" sz="3200" dirty="0" err="1"/>
              <a:t>ObjectB</a:t>
            </a:r>
            <a:r>
              <a:rPr lang="en-CA" sz="3200" dirty="0"/>
              <a:t>? (Another way to say this:  is </a:t>
            </a:r>
            <a:r>
              <a:rPr lang="en-CA" sz="3200" dirty="0" err="1"/>
              <a:t>ObjectA</a:t>
            </a:r>
            <a:r>
              <a:rPr lang="en-CA" sz="3200" dirty="0"/>
              <a:t> composed of </a:t>
            </a:r>
            <a:r>
              <a:rPr lang="en-CA" sz="3200" dirty="0" err="1"/>
              <a:t>ObjectB</a:t>
            </a:r>
            <a:r>
              <a:rPr lang="en-CA" sz="3200" dirty="0"/>
              <a:t>?)</a:t>
            </a:r>
          </a:p>
          <a:p>
            <a:pPr lvl="1"/>
            <a:r>
              <a:rPr lang="en-CA" sz="3200" dirty="0">
                <a:solidFill>
                  <a:srgbClr val="FFFF00"/>
                </a:solidFill>
              </a:rPr>
              <a:t>Are </a:t>
            </a:r>
            <a:r>
              <a:rPr lang="en-CA" sz="3200" dirty="0" err="1">
                <a:solidFill>
                  <a:srgbClr val="FFFF00"/>
                </a:solidFill>
              </a:rPr>
              <a:t>ObjectA</a:t>
            </a:r>
            <a:r>
              <a:rPr lang="en-CA" sz="3200" dirty="0">
                <a:solidFill>
                  <a:srgbClr val="FFFF00"/>
                </a:solidFill>
              </a:rPr>
              <a:t> and </a:t>
            </a:r>
            <a:r>
              <a:rPr lang="en-CA" sz="3200" dirty="0" err="1">
                <a:solidFill>
                  <a:srgbClr val="FFFF00"/>
                </a:solidFill>
              </a:rPr>
              <a:t>ObjectB</a:t>
            </a:r>
            <a:r>
              <a:rPr lang="en-CA" sz="3200" dirty="0">
                <a:solidFill>
                  <a:srgbClr val="FFFF00"/>
                </a:solidFill>
              </a:rPr>
              <a:t> born together and do they die together?</a:t>
            </a:r>
          </a:p>
          <a:p>
            <a:pPr lvl="1"/>
            <a:r>
              <a:rPr lang="en-CA" sz="2800" dirty="0">
                <a:solidFill>
                  <a:srgbClr val="FFFF00"/>
                </a:solidFill>
              </a:rPr>
              <a:t>We sometimes refer to Composition as Strong Association</a:t>
            </a:r>
          </a:p>
        </p:txBody>
      </p:sp>
      <p:pic>
        <p:nvPicPr>
          <p:cNvPr id="5" name="Picture 4" descr="http://www.graphicsfuel.com/wp-content/uploads/2011/02/heart-512x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7808" y="4965171"/>
            <a:ext cx="564593" cy="519381"/>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47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remove"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endParaRPr lang="en-CA" dirty="0"/>
          </a:p>
        </p:txBody>
      </p:sp>
      <p:pic>
        <p:nvPicPr>
          <p:cNvPr id="5" name="Picture 4"/>
          <p:cNvPicPr>
            <a:picLocks noChangeAspect="1"/>
          </p:cNvPicPr>
          <p:nvPr/>
        </p:nvPicPr>
        <p:blipFill>
          <a:blip r:embed="rId2"/>
          <a:stretch>
            <a:fillRect/>
          </a:stretch>
        </p:blipFill>
        <p:spPr>
          <a:xfrm>
            <a:off x="5594618" y="923595"/>
            <a:ext cx="6166012" cy="5682231"/>
          </a:xfrm>
          <a:prstGeom prst="rect">
            <a:avLst/>
          </a:prstGeom>
        </p:spPr>
      </p:pic>
      <p:pic>
        <p:nvPicPr>
          <p:cNvPr id="9" name="Picture 2" descr="C:\Users\smirich\AppData\Local\Temp\SNAGHTMLce40a6f.PNG"/>
          <p:cNvPicPr>
            <a:picLocks noChangeAspect="1" noChangeArrowheads="1"/>
          </p:cNvPicPr>
          <p:nvPr/>
        </p:nvPicPr>
        <p:blipFill rotWithShape="1">
          <a:blip r:embed="rId3">
            <a:extLst>
              <a:ext uri="{28A0092B-C50C-407E-A947-70E740481C1C}">
                <a14:useLocalDpi xmlns:a14="http://schemas.microsoft.com/office/drawing/2010/main" val="0"/>
              </a:ext>
            </a:extLst>
          </a:blip>
          <a:srcRect b="54678"/>
          <a:stretch/>
        </p:blipFill>
        <p:spPr bwMode="auto">
          <a:xfrm>
            <a:off x="73491" y="829808"/>
            <a:ext cx="5370704" cy="2807456"/>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10" name="Picture 2" descr="C:\Users\smirich\AppData\Local\Temp\SNAGHTMLce40a6f.PNG"/>
          <p:cNvPicPr>
            <a:picLocks noChangeAspect="1" noChangeArrowheads="1"/>
          </p:cNvPicPr>
          <p:nvPr/>
        </p:nvPicPr>
        <p:blipFill rotWithShape="1">
          <a:blip r:embed="rId3">
            <a:extLst>
              <a:ext uri="{28A0092B-C50C-407E-A947-70E740481C1C}">
                <a14:useLocalDpi xmlns:a14="http://schemas.microsoft.com/office/drawing/2010/main" val="0"/>
              </a:ext>
            </a:extLst>
          </a:blip>
          <a:srcRect t="47662"/>
          <a:stretch/>
        </p:blipFill>
        <p:spPr bwMode="auto">
          <a:xfrm>
            <a:off x="73491" y="3500675"/>
            <a:ext cx="5370704" cy="3242068"/>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930951" y="1934641"/>
            <a:ext cx="1766830" cy="461665"/>
          </a:xfrm>
          <a:prstGeom prst="rect">
            <a:avLst/>
          </a:prstGeom>
          <a:noFill/>
        </p:spPr>
        <p:txBody>
          <a:bodyPr wrap="none" rtlCol="0">
            <a:spAutoFit/>
          </a:bodyPr>
          <a:lstStyle/>
          <a:p>
            <a:r>
              <a:rPr lang="en-US" sz="2400" dirty="0"/>
              <a:t>Composition</a:t>
            </a:r>
            <a:endParaRPr lang="en-CA" sz="2400" dirty="0"/>
          </a:p>
        </p:txBody>
      </p:sp>
      <p:sp>
        <p:nvSpPr>
          <p:cNvPr id="6" name="Rectangle 5"/>
          <p:cNvSpPr/>
          <p:nvPr/>
        </p:nvSpPr>
        <p:spPr>
          <a:xfrm>
            <a:off x="5930951" y="1604797"/>
            <a:ext cx="1832125" cy="1152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4" name="TextBox 3"/>
          <p:cNvSpPr txBox="1"/>
          <p:nvPr/>
        </p:nvSpPr>
        <p:spPr>
          <a:xfrm>
            <a:off x="8833795" y="2067454"/>
            <a:ext cx="1691360" cy="461665"/>
          </a:xfrm>
          <a:prstGeom prst="rect">
            <a:avLst/>
          </a:prstGeom>
          <a:noFill/>
        </p:spPr>
        <p:txBody>
          <a:bodyPr wrap="none" rtlCol="0">
            <a:spAutoFit/>
          </a:bodyPr>
          <a:lstStyle/>
          <a:p>
            <a:r>
              <a:rPr lang="en-US" sz="2400" dirty="0"/>
              <a:t>Aggregation</a:t>
            </a:r>
            <a:endParaRPr lang="en-CA" sz="2400" dirty="0"/>
          </a:p>
        </p:txBody>
      </p:sp>
      <p:sp>
        <p:nvSpPr>
          <p:cNvPr id="7" name="Rectangle 6"/>
          <p:cNvSpPr/>
          <p:nvPr/>
        </p:nvSpPr>
        <p:spPr>
          <a:xfrm>
            <a:off x="8917649" y="1960880"/>
            <a:ext cx="1594841" cy="796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TextBox 10"/>
          <p:cNvSpPr txBox="1"/>
          <p:nvPr/>
        </p:nvSpPr>
        <p:spPr>
          <a:xfrm>
            <a:off x="7750772" y="4711884"/>
            <a:ext cx="1752403" cy="461665"/>
          </a:xfrm>
          <a:prstGeom prst="rect">
            <a:avLst/>
          </a:prstGeom>
          <a:noFill/>
        </p:spPr>
        <p:txBody>
          <a:bodyPr wrap="none" rtlCol="0">
            <a:spAutoFit/>
          </a:bodyPr>
          <a:lstStyle/>
          <a:p>
            <a:r>
              <a:rPr lang="en-US" sz="2400" dirty="0"/>
              <a:t>Dependency</a:t>
            </a:r>
            <a:endParaRPr lang="en-CA" sz="2400" dirty="0"/>
          </a:p>
        </p:txBody>
      </p:sp>
      <p:sp>
        <p:nvSpPr>
          <p:cNvPr id="8" name="Rectangle 7"/>
          <p:cNvSpPr/>
          <p:nvPr/>
        </p:nvSpPr>
        <p:spPr>
          <a:xfrm>
            <a:off x="7763075" y="4514853"/>
            <a:ext cx="1804860" cy="986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grpSp>
        <p:nvGrpSpPr>
          <p:cNvPr id="14" name="Group 13"/>
          <p:cNvGrpSpPr/>
          <p:nvPr/>
        </p:nvGrpSpPr>
        <p:grpSpPr>
          <a:xfrm>
            <a:off x="73491" y="1646608"/>
            <a:ext cx="2182083" cy="1494360"/>
            <a:chOff x="55118" y="1234956"/>
            <a:chExt cx="1636562" cy="1120770"/>
          </a:xfrm>
        </p:grpSpPr>
        <p:sp>
          <p:nvSpPr>
            <p:cNvPr id="12" name="Oval 11"/>
            <p:cNvSpPr/>
            <p:nvPr/>
          </p:nvSpPr>
          <p:spPr>
            <a:xfrm>
              <a:off x="107504" y="2139702"/>
              <a:ext cx="1584176"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3" name="Oval 12"/>
            <p:cNvSpPr/>
            <p:nvPr/>
          </p:nvSpPr>
          <p:spPr>
            <a:xfrm>
              <a:off x="55118" y="1234956"/>
              <a:ext cx="1584176"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grpSp>
      <p:grpSp>
        <p:nvGrpSpPr>
          <p:cNvPr id="15" name="Group 14"/>
          <p:cNvGrpSpPr/>
          <p:nvPr/>
        </p:nvGrpSpPr>
        <p:grpSpPr>
          <a:xfrm>
            <a:off x="78856" y="1367293"/>
            <a:ext cx="3966777" cy="946383"/>
            <a:chOff x="55118" y="1234956"/>
            <a:chExt cx="2975083" cy="709787"/>
          </a:xfrm>
        </p:grpSpPr>
        <p:sp>
          <p:nvSpPr>
            <p:cNvPr id="16" name="Oval 15"/>
            <p:cNvSpPr/>
            <p:nvPr/>
          </p:nvSpPr>
          <p:spPr>
            <a:xfrm>
              <a:off x="1446025" y="1728719"/>
              <a:ext cx="1584176" cy="216024"/>
            </a:xfrm>
            <a:prstGeom prst="ellipse">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7" name="Oval 16"/>
            <p:cNvSpPr/>
            <p:nvPr/>
          </p:nvSpPr>
          <p:spPr>
            <a:xfrm>
              <a:off x="55118" y="1234956"/>
              <a:ext cx="1584176" cy="216024"/>
            </a:xfrm>
            <a:prstGeom prst="ellipse">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grpSp>
      <p:sp>
        <p:nvSpPr>
          <p:cNvPr id="18" name="Oval 17"/>
          <p:cNvSpPr/>
          <p:nvPr/>
        </p:nvSpPr>
        <p:spPr>
          <a:xfrm>
            <a:off x="2700954" y="3733284"/>
            <a:ext cx="1344679" cy="308224"/>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9" name="TextBox 18"/>
          <p:cNvSpPr txBox="1"/>
          <p:nvPr/>
        </p:nvSpPr>
        <p:spPr>
          <a:xfrm>
            <a:off x="10633598" y="6372940"/>
            <a:ext cx="1162498" cy="461665"/>
          </a:xfrm>
          <a:prstGeom prst="rect">
            <a:avLst/>
          </a:prstGeom>
          <a:noFill/>
        </p:spPr>
        <p:txBody>
          <a:bodyPr wrap="none" rtlCol="0">
            <a:spAutoFit/>
          </a:bodyPr>
          <a:lstStyle/>
          <a:p>
            <a:r>
              <a:rPr lang="en-US" sz="2400" b="1" i="1" dirty="0">
                <a:solidFill>
                  <a:srgbClr val="FF00FF"/>
                </a:solidFill>
                <a:effectLst>
                  <a:outerShdw blurRad="38100" dist="38100" dir="2700000" algn="tl">
                    <a:srgbClr val="000000">
                      <a:alpha val="43137"/>
                    </a:srgbClr>
                  </a:outerShdw>
                </a:effectLst>
              </a:rPr>
              <a:t>Demo 3</a:t>
            </a:r>
          </a:p>
        </p:txBody>
      </p:sp>
    </p:spTree>
    <p:extLst>
      <p:ext uri="{BB962C8B-B14F-4D97-AF65-F5344CB8AC3E}">
        <p14:creationId xmlns:p14="http://schemas.microsoft.com/office/powerpoint/2010/main" val="35766380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anim calcmode="lin" valueType="num">
                                      <p:cBhvr>
                                        <p:cTn id="8" dur="2000" fill="hold"/>
                                        <p:tgtEl>
                                          <p:spTgt spid="14"/>
                                        </p:tgtEl>
                                        <p:attrNameLst>
                                          <p:attrName>ppt_w</p:attrName>
                                        </p:attrNameLst>
                                      </p:cBhvr>
                                      <p:tavLst>
                                        <p:tav tm="0" fmla="#ppt_w*sin(2.5*pi*$)">
                                          <p:val>
                                            <p:fltVal val="0"/>
                                          </p:val>
                                        </p:tav>
                                        <p:tav tm="100000">
                                          <p:val>
                                            <p:fltVal val="1"/>
                                          </p:val>
                                        </p:tav>
                                      </p:tavLst>
                                    </p:anim>
                                    <p:anim calcmode="lin" valueType="num">
                                      <p:cBhvr>
                                        <p:cTn id="9"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grpId="0" nodeType="clickEffect">
                                  <p:stCondLst>
                                    <p:cond delay="0"/>
                                  </p:stCondLst>
                                  <p:childTnLst>
                                    <p:animEffect transition="out" filter="wipe(down)">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anim calcmode="lin" valueType="num">
                                      <p:cBhvr>
                                        <p:cTn id="20" dur="2000" fill="hold"/>
                                        <p:tgtEl>
                                          <p:spTgt spid="15"/>
                                        </p:tgtEl>
                                        <p:attrNameLst>
                                          <p:attrName>ppt_w</p:attrName>
                                        </p:attrNameLst>
                                      </p:cBhvr>
                                      <p:tavLst>
                                        <p:tav tm="0" fmla="#ppt_w*sin(2.5*pi*$)">
                                          <p:val>
                                            <p:fltVal val="0"/>
                                          </p:val>
                                        </p:tav>
                                        <p:tav tm="100000">
                                          <p:val>
                                            <p:fltVal val="1"/>
                                          </p:val>
                                        </p:tav>
                                      </p:tavLst>
                                    </p:anim>
                                    <p:anim calcmode="lin" valueType="num">
                                      <p:cBhvr>
                                        <p:cTn id="2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grpId="0" nodeType="clickEffect">
                                  <p:stCondLst>
                                    <p:cond delay="0"/>
                                  </p:stCondLst>
                                  <p:childTnLst>
                                    <p:animEffect transition="out" filter="wipe(down)">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2000"/>
                                        <p:tgtEl>
                                          <p:spTgt spid="18"/>
                                        </p:tgtEl>
                                      </p:cBhvr>
                                    </p:animEffect>
                                    <p:anim calcmode="lin" valueType="num">
                                      <p:cBhvr>
                                        <p:cTn id="32" dur="2000" fill="hold"/>
                                        <p:tgtEl>
                                          <p:spTgt spid="18"/>
                                        </p:tgtEl>
                                        <p:attrNameLst>
                                          <p:attrName>ppt_w</p:attrName>
                                        </p:attrNameLst>
                                      </p:cBhvr>
                                      <p:tavLst>
                                        <p:tav tm="0" fmla="#ppt_w*sin(2.5*pi*$)">
                                          <p:val>
                                            <p:fltVal val="0"/>
                                          </p:val>
                                        </p:tav>
                                        <p:tav tm="100000">
                                          <p:val>
                                            <p:fltVal val="1"/>
                                          </p:val>
                                        </p:tav>
                                      </p:tavLst>
                                    </p:anim>
                                    <p:anim calcmode="lin" valueType="num">
                                      <p:cBhvr>
                                        <p:cTn id="33"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xit" presetSubtype="1" fill="hold" grpId="0" nodeType="clickEffect">
                                  <p:stCondLst>
                                    <p:cond delay="0"/>
                                  </p:stCondLst>
                                  <p:childTnLst>
                                    <p:animEffect transition="out" filter="wipe(up)">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3119669" y="867590"/>
            <a:ext cx="6624736" cy="5825773"/>
          </a:xfrm>
          <a:prstGeom prst="ellipse">
            <a:avLst/>
          </a:prstGeom>
          <a:solidFill>
            <a:srgbClr val="0066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title"/>
          </p:nvPr>
        </p:nvSpPr>
        <p:spPr>
          <a:xfrm>
            <a:off x="602352" y="-291292"/>
            <a:ext cx="10972800" cy="1143000"/>
          </a:xfrm>
        </p:spPr>
        <p:txBody>
          <a:bodyPr/>
          <a:lstStyle/>
          <a:p>
            <a:r>
              <a:rPr lang="en-US" dirty="0"/>
              <a:t>Relationships</a:t>
            </a:r>
          </a:p>
        </p:txBody>
      </p:sp>
      <p:sp>
        <p:nvSpPr>
          <p:cNvPr id="4" name="Oval 3"/>
          <p:cNvSpPr/>
          <p:nvPr/>
        </p:nvSpPr>
        <p:spPr>
          <a:xfrm>
            <a:off x="3791744" y="1580011"/>
            <a:ext cx="4704523" cy="4416491"/>
          </a:xfrm>
          <a:prstGeom prst="ellipse">
            <a:avLst/>
          </a:prstGeom>
          <a:solidFill>
            <a:srgbClr val="00FF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p:cNvSpPr/>
          <p:nvPr/>
        </p:nvSpPr>
        <p:spPr>
          <a:xfrm>
            <a:off x="4271798" y="2828150"/>
            <a:ext cx="2784309" cy="2496277"/>
          </a:xfrm>
          <a:prstGeom prst="ellipse">
            <a:avLst/>
          </a:prstGeom>
          <a:solidFill>
            <a:srgbClr val="00CC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p:cNvSpPr/>
          <p:nvPr/>
        </p:nvSpPr>
        <p:spPr>
          <a:xfrm>
            <a:off x="4709435" y="3500224"/>
            <a:ext cx="1909035" cy="1739371"/>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TextBox 6"/>
          <p:cNvSpPr txBox="1"/>
          <p:nvPr/>
        </p:nvSpPr>
        <p:spPr>
          <a:xfrm>
            <a:off x="5028704" y="1965130"/>
            <a:ext cx="1606850" cy="461665"/>
          </a:xfrm>
          <a:prstGeom prst="rect">
            <a:avLst/>
          </a:prstGeom>
          <a:noFill/>
        </p:spPr>
        <p:txBody>
          <a:bodyPr wrap="none" rtlCol="0">
            <a:spAutoFit/>
          </a:bodyPr>
          <a:lstStyle/>
          <a:p>
            <a:r>
              <a:rPr lang="en-US" sz="2400" dirty="0"/>
              <a:t>Association</a:t>
            </a:r>
          </a:p>
        </p:txBody>
      </p:sp>
      <p:sp>
        <p:nvSpPr>
          <p:cNvPr id="8" name="TextBox 7"/>
          <p:cNvSpPr txBox="1"/>
          <p:nvPr/>
        </p:nvSpPr>
        <p:spPr>
          <a:xfrm>
            <a:off x="4833365" y="2987521"/>
            <a:ext cx="1691360" cy="461665"/>
          </a:xfrm>
          <a:prstGeom prst="rect">
            <a:avLst/>
          </a:prstGeom>
          <a:noFill/>
        </p:spPr>
        <p:txBody>
          <a:bodyPr wrap="none" rtlCol="0">
            <a:spAutoFit/>
          </a:bodyPr>
          <a:lstStyle/>
          <a:p>
            <a:r>
              <a:rPr lang="en-US" sz="2400" dirty="0"/>
              <a:t>Aggregation</a:t>
            </a:r>
          </a:p>
        </p:txBody>
      </p:sp>
      <p:sp>
        <p:nvSpPr>
          <p:cNvPr id="9" name="TextBox 8"/>
          <p:cNvSpPr txBox="1"/>
          <p:nvPr/>
        </p:nvSpPr>
        <p:spPr>
          <a:xfrm>
            <a:off x="4745752" y="4076289"/>
            <a:ext cx="1766830" cy="461665"/>
          </a:xfrm>
          <a:prstGeom prst="rect">
            <a:avLst/>
          </a:prstGeom>
          <a:noFill/>
        </p:spPr>
        <p:txBody>
          <a:bodyPr wrap="none" rtlCol="0">
            <a:spAutoFit/>
          </a:bodyPr>
          <a:lstStyle/>
          <a:p>
            <a:r>
              <a:rPr lang="en-US" sz="2400" dirty="0"/>
              <a:t>Composition</a:t>
            </a:r>
          </a:p>
        </p:txBody>
      </p:sp>
      <p:sp>
        <p:nvSpPr>
          <p:cNvPr id="11" name="TextBox 10"/>
          <p:cNvSpPr txBox="1"/>
          <p:nvPr/>
        </p:nvSpPr>
        <p:spPr>
          <a:xfrm>
            <a:off x="6582153" y="1171365"/>
            <a:ext cx="1752403" cy="461665"/>
          </a:xfrm>
          <a:prstGeom prst="rect">
            <a:avLst/>
          </a:prstGeom>
          <a:noFill/>
        </p:spPr>
        <p:txBody>
          <a:bodyPr wrap="none" rtlCol="0">
            <a:spAutoFit/>
          </a:bodyPr>
          <a:lstStyle/>
          <a:p>
            <a:r>
              <a:rPr lang="en-US" sz="2400" dirty="0"/>
              <a:t>Dependency</a:t>
            </a:r>
          </a:p>
        </p:txBody>
      </p:sp>
      <p:sp>
        <p:nvSpPr>
          <p:cNvPr id="3" name="TextBox 2"/>
          <p:cNvSpPr txBox="1"/>
          <p:nvPr/>
        </p:nvSpPr>
        <p:spPr>
          <a:xfrm>
            <a:off x="7431659" y="856345"/>
            <a:ext cx="1803827" cy="461665"/>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Less coupled</a:t>
            </a:r>
          </a:p>
        </p:txBody>
      </p:sp>
      <p:sp>
        <p:nvSpPr>
          <p:cNvPr id="12" name="TextBox 11"/>
          <p:cNvSpPr txBox="1"/>
          <p:nvPr/>
        </p:nvSpPr>
        <p:spPr>
          <a:xfrm>
            <a:off x="3796072" y="3786950"/>
            <a:ext cx="1947841" cy="461665"/>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more coupled</a:t>
            </a:r>
          </a:p>
        </p:txBody>
      </p:sp>
      <p:pic>
        <p:nvPicPr>
          <p:cNvPr id="13" name="Picture 12" descr="http://www.graphicsfuel.com/wp-content/uploads/2011/02/heart-512x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9152" y="4449015"/>
            <a:ext cx="849600" cy="781565"/>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14" name="Picture 4" descr="http://upload.wikimedia.org/wikipedia/commons/7/7e/New_Mobile_CellPhone_Info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5739" y="3283443"/>
            <a:ext cx="746131" cy="861583"/>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15" name="Picture 6" descr="http://www.quickanddirtytips.com/sites/default/files/styles/insert_large/public/images/3938/telephoneland.jpg?itok=BkkAXXix"/>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58015" y="2119101"/>
            <a:ext cx="1497415" cy="9967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imageshack.us/a/img440/9256/payphone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7983" y="1433907"/>
            <a:ext cx="881523" cy="1176915"/>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738779" y="1663807"/>
            <a:ext cx="2904037" cy="830997"/>
          </a:xfrm>
          <a:prstGeom prst="rect">
            <a:avLst/>
          </a:prstGeom>
          <a:noFill/>
        </p:spPr>
        <p:txBody>
          <a:bodyPr wrap="square" rtlCol="0">
            <a:spAutoFit/>
          </a:bodyPr>
          <a:lstStyle/>
          <a:p>
            <a:r>
              <a:rPr lang="en-CA" sz="2400" b="1" dirty="0">
                <a:solidFill>
                  <a:srgbClr val="FFFF00"/>
                </a:solidFill>
                <a:effectLst>
                  <a:glow rad="139700">
                    <a:schemeClr val="tx1">
                      <a:alpha val="69000"/>
                    </a:schemeClr>
                  </a:glow>
                  <a:outerShdw blurRad="38100" dist="38100" dir="2700000" algn="tl">
                    <a:srgbClr val="000000">
                      <a:alpha val="43137"/>
                    </a:srgbClr>
                  </a:outerShdw>
                </a:effectLst>
              </a:rPr>
              <a:t>Uses but doesn’t hold a reference to</a:t>
            </a:r>
          </a:p>
        </p:txBody>
      </p:sp>
      <p:sp>
        <p:nvSpPr>
          <p:cNvPr id="18" name="TextBox 17"/>
          <p:cNvSpPr txBox="1"/>
          <p:nvPr/>
        </p:nvSpPr>
        <p:spPr>
          <a:xfrm>
            <a:off x="7125572" y="2641983"/>
            <a:ext cx="4143483" cy="830997"/>
          </a:xfrm>
          <a:prstGeom prst="rect">
            <a:avLst/>
          </a:prstGeom>
          <a:noFill/>
        </p:spPr>
        <p:txBody>
          <a:bodyPr wrap="square" rtlCol="0">
            <a:spAutoFit/>
          </a:bodyPr>
          <a:lstStyle/>
          <a:p>
            <a:r>
              <a:rPr lang="en-CA" sz="2400" b="1" dirty="0">
                <a:solidFill>
                  <a:srgbClr val="FFFF00"/>
                </a:solidFill>
                <a:effectLst>
                  <a:glow rad="139700">
                    <a:schemeClr val="tx1">
                      <a:alpha val="69000"/>
                    </a:schemeClr>
                  </a:glow>
                  <a:outerShdw blurRad="38100" dist="38100" dir="2700000" algn="tl">
                    <a:srgbClr val="000000">
                      <a:alpha val="43137"/>
                    </a:srgbClr>
                  </a:outerShdw>
                </a:effectLst>
              </a:rPr>
              <a:t>Holds a reference to but no ownership</a:t>
            </a:r>
          </a:p>
        </p:txBody>
      </p:sp>
      <p:sp>
        <p:nvSpPr>
          <p:cNvPr id="19" name="TextBox 18"/>
          <p:cNvSpPr txBox="1"/>
          <p:nvPr/>
        </p:nvSpPr>
        <p:spPr>
          <a:xfrm>
            <a:off x="6630941" y="3891622"/>
            <a:ext cx="4143483" cy="830997"/>
          </a:xfrm>
          <a:prstGeom prst="rect">
            <a:avLst/>
          </a:prstGeom>
          <a:noFill/>
        </p:spPr>
        <p:txBody>
          <a:bodyPr wrap="square" rtlCol="0">
            <a:spAutoFit/>
          </a:bodyPr>
          <a:lstStyle/>
          <a:p>
            <a:r>
              <a:rPr lang="en-CA" sz="2400" b="1" dirty="0">
                <a:solidFill>
                  <a:srgbClr val="FFFF00"/>
                </a:solidFill>
                <a:effectLst>
                  <a:glow rad="139700">
                    <a:schemeClr val="tx1">
                      <a:alpha val="69000"/>
                    </a:schemeClr>
                  </a:glow>
                  <a:outerShdw blurRad="38100" dist="38100" dir="2700000" algn="tl">
                    <a:srgbClr val="000000">
                      <a:alpha val="43137"/>
                    </a:srgbClr>
                  </a:outerShdw>
                </a:effectLst>
              </a:rPr>
              <a:t>Holds a reference to and implied ownership</a:t>
            </a:r>
          </a:p>
        </p:txBody>
      </p:sp>
      <p:sp>
        <p:nvSpPr>
          <p:cNvPr id="20" name="TextBox 19"/>
          <p:cNvSpPr txBox="1"/>
          <p:nvPr/>
        </p:nvSpPr>
        <p:spPr>
          <a:xfrm>
            <a:off x="1919272" y="4538429"/>
            <a:ext cx="4143483" cy="830997"/>
          </a:xfrm>
          <a:prstGeom prst="rect">
            <a:avLst/>
          </a:prstGeom>
          <a:noFill/>
        </p:spPr>
        <p:txBody>
          <a:bodyPr wrap="square" rtlCol="0">
            <a:spAutoFit/>
          </a:bodyPr>
          <a:lstStyle/>
          <a:p>
            <a:r>
              <a:rPr lang="en-CA" sz="2400" b="1" dirty="0">
                <a:solidFill>
                  <a:srgbClr val="FFFF00"/>
                </a:solidFill>
                <a:effectLst>
                  <a:glow rad="139700">
                    <a:schemeClr val="tx1">
                      <a:alpha val="69000"/>
                    </a:schemeClr>
                  </a:glow>
                  <a:outerShdw blurRad="38100" dist="38100" dir="2700000" algn="tl">
                    <a:srgbClr val="000000">
                      <a:alpha val="43137"/>
                    </a:srgbClr>
                  </a:outerShdw>
                </a:effectLst>
              </a:rPr>
              <a:t>Holds a reference to and live and die together</a:t>
            </a:r>
          </a:p>
        </p:txBody>
      </p:sp>
    </p:spTree>
    <p:extLst>
      <p:ext uri="{BB962C8B-B14F-4D97-AF65-F5344CB8AC3E}">
        <p14:creationId xmlns:p14="http://schemas.microsoft.com/office/powerpoint/2010/main" val="385688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26" presetClass="emph" presetSubtype="0" repeatCount="5000" fill="remove" nodeType="afterEffect">
                                  <p:stCondLst>
                                    <p:cond delay="0"/>
                                  </p:stCondLst>
                                  <p:childTnLst>
                                    <p:animEffect transition="out" filter="fade">
                                      <p:cBhvr>
                                        <p:cTn id="33" dur="500" tmFilter="0, 0; .2, .5; .8, .5; 1, 0"/>
                                        <p:tgtEl>
                                          <p:spTgt spid="13"/>
                                        </p:tgtEl>
                                      </p:cBhvr>
                                    </p:animEffect>
                                    <p:animScale>
                                      <p:cBhvr>
                                        <p:cTn id="34"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BB380-0017-D72C-4E64-E7651468DA88}"/>
              </a:ext>
            </a:extLst>
          </p:cNvPr>
          <p:cNvSpPr>
            <a:spLocks noGrp="1"/>
          </p:cNvSpPr>
          <p:nvPr>
            <p:ph type="title"/>
          </p:nvPr>
        </p:nvSpPr>
        <p:spPr/>
        <p:txBody>
          <a:bodyPr/>
          <a:lstStyle/>
          <a:p>
            <a:r>
              <a:rPr lang="en-US" dirty="0"/>
              <a:t>This is a really good paper on all of this</a:t>
            </a:r>
            <a:endParaRPr lang="en-CA" dirty="0"/>
          </a:p>
        </p:txBody>
      </p:sp>
      <p:sp>
        <p:nvSpPr>
          <p:cNvPr id="3" name="Content Placeholder 2">
            <a:extLst>
              <a:ext uri="{FF2B5EF4-FFF2-40B4-BE49-F238E27FC236}">
                <a16:creationId xmlns:a16="http://schemas.microsoft.com/office/drawing/2014/main" id="{98263E70-CFC7-1871-DE46-F4B6B959C8C7}"/>
              </a:ext>
            </a:extLst>
          </p:cNvPr>
          <p:cNvSpPr>
            <a:spLocks noGrp="1"/>
          </p:cNvSpPr>
          <p:nvPr>
            <p:ph idx="1"/>
          </p:nvPr>
        </p:nvSpPr>
        <p:spPr/>
        <p:txBody>
          <a:bodyPr/>
          <a:lstStyle/>
          <a:p>
            <a:r>
              <a:rPr lang="en-CA" dirty="0">
                <a:hlinkClick r:id="rId2"/>
              </a:rPr>
              <a:t>Association vs. Dependency vs. Aggregation vs. Composition – Niraj Bhatt – Architect's Blog (wordpress.com)</a:t>
            </a:r>
            <a:endParaRPr lang="en-CA" dirty="0"/>
          </a:p>
        </p:txBody>
      </p:sp>
    </p:spTree>
    <p:extLst>
      <p:ext uri="{BB962C8B-B14F-4D97-AF65-F5344CB8AC3E}">
        <p14:creationId xmlns:p14="http://schemas.microsoft.com/office/powerpoint/2010/main" val="1309154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YourTurn1 (part a): </a:t>
            </a:r>
            <a:r>
              <a:rPr lang="en-US" dirty="0" err="1"/>
              <a:t>HomePhone</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308" y="2974017"/>
            <a:ext cx="6528725" cy="2114417"/>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www.quickanddirtytips.com/sites/default/files/styles/insert_large/public/images/3938/telephoneland.jpg?itok=BkkAXXix"/>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422789" y="2180861"/>
            <a:ext cx="5769212" cy="38404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195372" y="5197751"/>
            <a:ext cx="4112023" cy="461665"/>
          </a:xfrm>
          <a:prstGeom prst="rect">
            <a:avLst/>
          </a:prstGeom>
          <a:noFill/>
        </p:spPr>
        <p:txBody>
          <a:bodyPr wrap="none" rtlCol="0">
            <a:spAutoFit/>
          </a:bodyPr>
          <a:lstStyle/>
          <a:p>
            <a:r>
              <a:rPr lang="en-US" sz="2400" b="1" dirty="0" err="1">
                <a:solidFill>
                  <a:schemeClr val="bg1"/>
                </a:solidFill>
              </a:rPr>
              <a:t>HomePhone</a:t>
            </a:r>
            <a:r>
              <a:rPr lang="en-US" sz="2400" b="1" dirty="0">
                <a:solidFill>
                  <a:schemeClr val="bg1"/>
                </a:solidFill>
              </a:rPr>
              <a:t> is dialing 5685844</a:t>
            </a:r>
            <a:endParaRPr lang="en-CA" sz="2400" b="1" dirty="0">
              <a:solidFill>
                <a:schemeClr val="bg1"/>
              </a:solidFill>
            </a:endParaRPr>
          </a:p>
        </p:txBody>
      </p:sp>
      <p:cxnSp>
        <p:nvCxnSpPr>
          <p:cNvPr id="6" name="Straight Arrow Connector 5">
            <a:extLst>
              <a:ext uri="{FF2B5EF4-FFF2-40B4-BE49-F238E27FC236}">
                <a16:creationId xmlns:a16="http://schemas.microsoft.com/office/drawing/2014/main" id="{2B0E095B-AA18-F261-A78A-55C9583DCF95}"/>
              </a:ext>
            </a:extLst>
          </p:cNvPr>
          <p:cNvCxnSpPr>
            <a:cxnSpLocks/>
            <a:endCxn id="3" idx="1"/>
          </p:cNvCxnSpPr>
          <p:nvPr/>
        </p:nvCxnSpPr>
        <p:spPr>
          <a:xfrm>
            <a:off x="3486684" y="4939469"/>
            <a:ext cx="1708688" cy="489115"/>
          </a:xfrm>
          <a:prstGeom prst="straightConnector1">
            <a:avLst/>
          </a:prstGeom>
          <a:ln w="28575">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CB1BE44-E1DF-83DC-3AD8-D5AC0D2761D0}"/>
              </a:ext>
            </a:extLst>
          </p:cNvPr>
          <p:cNvSpPr txBox="1"/>
          <p:nvPr/>
        </p:nvSpPr>
        <p:spPr>
          <a:xfrm>
            <a:off x="3913781" y="5184026"/>
            <a:ext cx="738792" cy="369332"/>
          </a:xfrm>
          <a:prstGeom prst="rect">
            <a:avLst/>
          </a:prstGeom>
          <a:noFill/>
        </p:spPr>
        <p:txBody>
          <a:bodyPr wrap="none" rtlCol="0">
            <a:spAutoFit/>
          </a:bodyPr>
          <a:lstStyle/>
          <a:p>
            <a:pPr algn="l"/>
            <a:r>
              <a:rPr lang="en-US" b="1" dirty="0">
                <a:solidFill>
                  <a:schemeClr val="bg1"/>
                </a:solidFill>
                <a:effectLst>
                  <a:glow rad="101600">
                    <a:srgbClr val="FF00FF">
                      <a:alpha val="60000"/>
                    </a:srgbClr>
                  </a:glow>
                </a:effectLst>
              </a:rPr>
              <a:t>prints</a:t>
            </a:r>
            <a:endParaRPr lang="en-CA" b="1" dirty="0" err="1">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1677940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YourTurn1 (part b):  </a:t>
            </a:r>
            <a:r>
              <a:rPr lang="en-US" dirty="0" err="1"/>
              <a:t>PayPhone</a:t>
            </a:r>
            <a:endParaRPr lang="en-US" dirty="0"/>
          </a:p>
        </p:txBody>
      </p:sp>
      <p:pic>
        <p:nvPicPr>
          <p:cNvPr id="4" name="Picture 2" descr="http://imageshack.us/a/img440/9256/payphone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0203" y="1892829"/>
            <a:ext cx="3451829" cy="4608512"/>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731" y="1249781"/>
            <a:ext cx="7366000" cy="2387600"/>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02311" y="3603060"/>
            <a:ext cx="6720747" cy="3683572"/>
          </a:xfrm>
          <a:prstGeom prst="rect">
            <a:avLst/>
          </a:prstGeom>
          <a:noFill/>
        </p:spPr>
        <p:txBody>
          <a:bodyPr wrap="square" rtlCol="0">
            <a:spAutoFit/>
          </a:bodyPr>
          <a:lstStyle/>
          <a:p>
            <a:pPr marL="380990" indent="-380990">
              <a:spcBef>
                <a:spcPts val="800"/>
              </a:spcBef>
              <a:buFont typeface="Arial" panose="020B0604020202020204" pitchFamily="34" charset="0"/>
              <a:buChar char="•"/>
            </a:pPr>
            <a:r>
              <a:rPr lang="en-US" sz="2667" b="1" dirty="0">
                <a:solidFill>
                  <a:srgbClr val="00FF00"/>
                </a:solidFill>
                <a:effectLst>
                  <a:outerShdw blurRad="38100" dist="38100" dir="2700000" algn="tl">
                    <a:srgbClr val="000000">
                      <a:alpha val="43137"/>
                    </a:srgbClr>
                  </a:outerShdw>
                </a:effectLst>
              </a:rPr>
              <a:t>A </a:t>
            </a:r>
            <a:r>
              <a:rPr lang="en-US" sz="2667" b="1" dirty="0" err="1">
                <a:solidFill>
                  <a:srgbClr val="00FF00"/>
                </a:solidFill>
                <a:effectLst>
                  <a:outerShdw blurRad="38100" dist="38100" dir="2700000" algn="tl">
                    <a:srgbClr val="000000">
                      <a:alpha val="43137"/>
                    </a:srgbClr>
                  </a:outerShdw>
                </a:effectLst>
              </a:rPr>
              <a:t>PayPhone</a:t>
            </a:r>
            <a:r>
              <a:rPr lang="en-US" sz="2667" b="1" dirty="0">
                <a:solidFill>
                  <a:srgbClr val="00FF00"/>
                </a:solidFill>
                <a:effectLst>
                  <a:outerShdw blurRad="38100" dist="38100" dir="2700000" algn="tl">
                    <a:srgbClr val="000000">
                      <a:alpha val="43137"/>
                    </a:srgbClr>
                  </a:outerShdw>
                </a:effectLst>
              </a:rPr>
              <a:t> can accept either nickels (5 cents), dimes (10 cents), or quarters (25 cents) </a:t>
            </a:r>
          </a:p>
          <a:p>
            <a:pPr marL="380990" indent="-380990">
              <a:spcBef>
                <a:spcPts val="800"/>
              </a:spcBef>
              <a:buFont typeface="Arial" panose="020B0604020202020204" pitchFamily="34" charset="0"/>
              <a:buChar char="•"/>
            </a:pPr>
            <a:r>
              <a:rPr lang="en-US" sz="2667" b="1" dirty="0">
                <a:solidFill>
                  <a:srgbClr val="00FF00"/>
                </a:solidFill>
                <a:effectLst>
                  <a:outerShdw blurRad="38100" dist="38100" dir="2700000" algn="tl">
                    <a:srgbClr val="000000">
                      <a:alpha val="43137"/>
                    </a:srgbClr>
                  </a:outerShdw>
                </a:effectLst>
              </a:rPr>
              <a:t>Can make calls (accepts the number to call) if at least 25 cents have been deposited into it)</a:t>
            </a:r>
          </a:p>
          <a:p>
            <a:pPr marL="380990" indent="-380990">
              <a:spcBef>
                <a:spcPts val="800"/>
              </a:spcBef>
              <a:buFont typeface="Arial" panose="020B0604020202020204" pitchFamily="34" charset="0"/>
              <a:buChar char="•"/>
            </a:pPr>
            <a:endParaRPr lang="en-US" sz="2667" b="1" dirty="0">
              <a:solidFill>
                <a:srgbClr val="00FF00"/>
              </a:solidFill>
              <a:effectLst>
                <a:outerShdw blurRad="38100" dist="38100" dir="2700000" algn="tl">
                  <a:srgbClr val="000000">
                    <a:alpha val="43137"/>
                  </a:srgbClr>
                </a:outerShdw>
              </a:effectLst>
            </a:endParaRPr>
          </a:p>
          <a:p>
            <a:pPr marL="380990" indent="-380990">
              <a:spcBef>
                <a:spcPts val="800"/>
              </a:spcBef>
              <a:buFont typeface="Arial" panose="020B0604020202020204" pitchFamily="34" charset="0"/>
              <a:buChar char="•"/>
            </a:pPr>
            <a:endParaRPr lang="en-US" sz="2667" b="1" dirty="0">
              <a:solidFill>
                <a:srgbClr val="00FF00"/>
              </a:solidFill>
              <a:effectLst>
                <a:outerShdw blurRad="38100" dist="38100" dir="2700000" algn="tl">
                  <a:srgbClr val="000000">
                    <a:alpha val="43137"/>
                  </a:srgbClr>
                </a:outerShdw>
              </a:effectLst>
            </a:endParaRPr>
          </a:p>
        </p:txBody>
      </p:sp>
      <p:sp>
        <p:nvSpPr>
          <p:cNvPr id="6" name="TextBox 5"/>
          <p:cNvSpPr txBox="1"/>
          <p:nvPr/>
        </p:nvSpPr>
        <p:spPr>
          <a:xfrm>
            <a:off x="3887755" y="5740920"/>
            <a:ext cx="3797450" cy="461665"/>
          </a:xfrm>
          <a:prstGeom prst="rect">
            <a:avLst/>
          </a:prstGeom>
          <a:noFill/>
        </p:spPr>
        <p:txBody>
          <a:bodyPr wrap="none" rtlCol="0">
            <a:spAutoFit/>
          </a:bodyPr>
          <a:lstStyle/>
          <a:p>
            <a:r>
              <a:rPr lang="en-US" sz="2400" b="1" dirty="0" err="1">
                <a:solidFill>
                  <a:schemeClr val="bg1"/>
                </a:solidFill>
              </a:rPr>
              <a:t>PayPhone</a:t>
            </a:r>
            <a:r>
              <a:rPr lang="en-US" sz="2400" b="1" dirty="0">
                <a:solidFill>
                  <a:schemeClr val="bg1"/>
                </a:solidFill>
              </a:rPr>
              <a:t> is dialing 5685844</a:t>
            </a:r>
            <a:endParaRPr lang="en-CA" sz="2400" b="1" dirty="0">
              <a:solidFill>
                <a:schemeClr val="bg1"/>
              </a:solidFill>
            </a:endParaRPr>
          </a:p>
        </p:txBody>
      </p:sp>
      <p:sp>
        <p:nvSpPr>
          <p:cNvPr id="7" name="TextBox 6"/>
          <p:cNvSpPr txBox="1"/>
          <p:nvPr/>
        </p:nvSpPr>
        <p:spPr>
          <a:xfrm>
            <a:off x="3887753" y="6233362"/>
            <a:ext cx="5078250" cy="461665"/>
          </a:xfrm>
          <a:prstGeom prst="rect">
            <a:avLst/>
          </a:prstGeom>
          <a:noFill/>
        </p:spPr>
        <p:txBody>
          <a:bodyPr wrap="none" rtlCol="0">
            <a:spAutoFit/>
          </a:bodyPr>
          <a:lstStyle/>
          <a:p>
            <a:r>
              <a:rPr lang="en-US" sz="2400" b="1" dirty="0">
                <a:solidFill>
                  <a:srgbClr val="FF0000"/>
                </a:solidFill>
              </a:rPr>
              <a:t>OR</a:t>
            </a:r>
            <a:r>
              <a:rPr lang="en-US" sz="2400" b="1" dirty="0">
                <a:solidFill>
                  <a:schemeClr val="bg1"/>
                </a:solidFill>
              </a:rPr>
              <a:t>  Sorry, not enough change inserted</a:t>
            </a:r>
            <a:endParaRPr lang="en-CA" sz="2400" b="1" dirty="0">
              <a:solidFill>
                <a:schemeClr val="bg1"/>
              </a:solidFill>
            </a:endParaRPr>
          </a:p>
        </p:txBody>
      </p:sp>
    </p:spTree>
    <p:extLst>
      <p:ext uri="{BB962C8B-B14F-4D97-AF65-F5344CB8AC3E}">
        <p14:creationId xmlns:p14="http://schemas.microsoft.com/office/powerpoint/2010/main" val="1164480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i="0" cap="small" dirty="0">
                <a:effectLst>
                  <a:outerShdw blurRad="38100" dist="38100" dir="2700000" algn="tl">
                    <a:srgbClr val="000000">
                      <a:alpha val="43137"/>
                    </a:srgbClr>
                  </a:outerShdw>
                </a:effectLst>
                <a:latin typeface="Montserrat ExtraBold" panose="00000900000000000000" pitchFamily="2" charset="0"/>
                <a:cs typeface="+mj-cs"/>
              </a:rPr>
              <a:t>YourTurn1 (part c): </a:t>
            </a:r>
            <a:r>
              <a:rPr lang="en-US" sz="4000" i="0" cap="small" dirty="0" err="1">
                <a:effectLst>
                  <a:outerShdw blurRad="38100" dist="38100" dir="2700000" algn="tl">
                    <a:srgbClr val="000000">
                      <a:alpha val="43137"/>
                    </a:srgbClr>
                  </a:outerShdw>
                </a:effectLst>
                <a:latin typeface="Montserrat ExtraBold" panose="00000900000000000000" pitchFamily="2" charset="0"/>
                <a:cs typeface="+mj-cs"/>
              </a:rPr>
              <a:t>CellPhone</a:t>
            </a:r>
            <a:endParaRPr lang="en-US" sz="4000" i="0" cap="small" dirty="0">
              <a:effectLst>
                <a:outerShdw blurRad="38100" dist="38100" dir="2700000" algn="tl">
                  <a:srgbClr val="000000">
                    <a:alpha val="43137"/>
                  </a:srgbClr>
                </a:outerShdw>
              </a:effectLst>
              <a:latin typeface="Montserrat ExtraBold" panose="00000900000000000000" pitchFamily="2" charset="0"/>
              <a:cs typeface="+mj-cs"/>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1" y="1508787"/>
            <a:ext cx="8506884" cy="2425700"/>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descr="http://upload.wikimedia.org/wikipedia/commons/7/7e/New_Mobile_CellPhone_Infos.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4417" y="1680612"/>
            <a:ext cx="4172575" cy="4818216"/>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360" y="4735889"/>
            <a:ext cx="8360815" cy="1200329"/>
          </a:xfrm>
          <a:prstGeom prst="rect">
            <a:avLst/>
          </a:prstGeom>
          <a:noFill/>
        </p:spPr>
        <p:txBody>
          <a:bodyPr wrap="none" rtlCol="0">
            <a:spAutoFit/>
          </a:bodyPr>
          <a:lstStyle/>
          <a:p>
            <a:r>
              <a:rPr lang="en-US" sz="2400" b="1" dirty="0" err="1">
                <a:solidFill>
                  <a:schemeClr val="bg1"/>
                </a:solidFill>
                <a:effectLst>
                  <a:glow rad="101600">
                    <a:schemeClr val="tx1">
                      <a:alpha val="60000"/>
                    </a:schemeClr>
                  </a:glow>
                  <a:outerShdw blurRad="38100" dist="38100" dir="2700000" algn="tl">
                    <a:srgbClr val="000000">
                      <a:alpha val="43137"/>
                    </a:srgbClr>
                  </a:outerShdw>
                </a:effectLst>
              </a:rPr>
              <a:t>CellPhones</a:t>
            </a:r>
            <a:r>
              <a:rPr lang="en-US" sz="2400" b="1" dirty="0">
                <a:solidFill>
                  <a:schemeClr val="bg1"/>
                </a:solidFill>
                <a:effectLst>
                  <a:glow rad="101600">
                    <a:schemeClr val="tx1">
                      <a:alpha val="60000"/>
                    </a:schemeClr>
                  </a:glow>
                  <a:outerShdw blurRad="38100" dist="38100" dir="2700000" algn="tl">
                    <a:srgbClr val="000000">
                      <a:alpha val="43137"/>
                    </a:srgbClr>
                  </a:outerShdw>
                </a:effectLst>
              </a:rPr>
              <a:t> can’t make a call unless their </a:t>
            </a:r>
            <a:r>
              <a:rPr lang="en-US" sz="2400" b="1" dirty="0" err="1">
                <a:solidFill>
                  <a:schemeClr val="bg1"/>
                </a:solidFill>
                <a:effectLst>
                  <a:glow rad="101600">
                    <a:schemeClr val="tx1">
                      <a:alpha val="60000"/>
                    </a:schemeClr>
                  </a:glow>
                  <a:outerShdw blurRad="38100" dist="38100" dir="2700000" algn="tl">
                    <a:srgbClr val="000000">
                      <a:alpha val="43137"/>
                    </a:srgbClr>
                  </a:outerShdw>
                </a:effectLst>
              </a:rPr>
              <a:t>powerStatus</a:t>
            </a:r>
            <a:r>
              <a:rPr lang="en-US" sz="2400" b="1" dirty="0">
                <a:solidFill>
                  <a:schemeClr val="bg1"/>
                </a:solidFill>
                <a:effectLst>
                  <a:glow rad="101600">
                    <a:schemeClr val="tx1">
                      <a:alpha val="60000"/>
                    </a:schemeClr>
                  </a:glow>
                  <a:outerShdw blurRad="38100" dist="38100" dir="2700000" algn="tl">
                    <a:srgbClr val="000000">
                      <a:alpha val="43137"/>
                    </a:srgbClr>
                  </a:outerShdw>
                </a:effectLst>
              </a:rPr>
              <a:t> is </a:t>
            </a:r>
            <a:r>
              <a:rPr lang="en-US" sz="2400" b="1" dirty="0">
                <a:solidFill>
                  <a:srgbClr val="FF00FF"/>
                </a:solidFill>
                <a:effectLst>
                  <a:glow rad="101600">
                    <a:schemeClr val="tx1">
                      <a:alpha val="60000"/>
                    </a:schemeClr>
                  </a:glow>
                  <a:outerShdw blurRad="38100" dist="38100" dir="2700000" algn="tl">
                    <a:srgbClr val="000000">
                      <a:alpha val="43137"/>
                    </a:srgbClr>
                  </a:outerShdw>
                </a:effectLst>
              </a:rPr>
              <a:t>ON</a:t>
            </a:r>
          </a:p>
          <a:p>
            <a:r>
              <a:rPr lang="en-US" sz="2400" b="1" dirty="0" err="1">
                <a:solidFill>
                  <a:srgbClr val="FF00FF"/>
                </a:solidFill>
                <a:effectLst>
                  <a:glow rad="101600">
                    <a:schemeClr val="tx1">
                      <a:alpha val="60000"/>
                    </a:schemeClr>
                  </a:glow>
                  <a:outerShdw blurRad="38100" dist="38100" dir="2700000" algn="tl">
                    <a:srgbClr val="000000">
                      <a:alpha val="43137"/>
                    </a:srgbClr>
                  </a:outerShdw>
                </a:effectLst>
              </a:rPr>
              <a:t>CellPhones</a:t>
            </a:r>
            <a:r>
              <a:rPr lang="en-US" sz="2400" b="1" dirty="0">
                <a:solidFill>
                  <a:srgbClr val="FF00FF"/>
                </a:solidFill>
                <a:effectLst>
                  <a:glow rad="101600">
                    <a:schemeClr val="tx1">
                      <a:alpha val="60000"/>
                    </a:schemeClr>
                  </a:glow>
                  <a:outerShdw blurRad="38100" dist="38100" dir="2700000" algn="tl">
                    <a:srgbClr val="000000">
                      <a:alpha val="43137"/>
                    </a:srgbClr>
                  </a:outerShdw>
                </a:effectLst>
              </a:rPr>
              <a:t> should be turned off when they are first instantiated</a:t>
            </a:r>
          </a:p>
          <a:p>
            <a:endParaRPr lang="en-CA" sz="2400" b="1" dirty="0">
              <a:solidFill>
                <a:srgbClr val="FF00FF"/>
              </a:solidFill>
              <a:effectLst>
                <a:glow rad="101600">
                  <a:schemeClr val="tx1">
                    <a:alpha val="60000"/>
                  </a:schemeClr>
                </a:glow>
                <a:outerShdw blurRad="38100" dist="38100" dir="2700000" algn="tl">
                  <a:srgbClr val="000000">
                    <a:alpha val="43137"/>
                  </a:srgbClr>
                </a:outerShdw>
              </a:effectLst>
            </a:endParaRPr>
          </a:p>
        </p:txBody>
      </p:sp>
      <p:pic>
        <p:nvPicPr>
          <p:cNvPr id="6" name="Picture 5"/>
          <p:cNvPicPr>
            <a:picLocks noChangeAspect="1"/>
          </p:cNvPicPr>
          <p:nvPr/>
        </p:nvPicPr>
        <p:blipFill>
          <a:blip r:embed="rId4"/>
          <a:stretch>
            <a:fillRect/>
          </a:stretch>
        </p:blipFill>
        <p:spPr>
          <a:xfrm>
            <a:off x="597791" y="1680613"/>
            <a:ext cx="5473508" cy="2086436"/>
          </a:xfrm>
          <a:prstGeom prst="rect">
            <a:avLst/>
          </a:prstGeom>
        </p:spPr>
      </p:pic>
      <p:sp>
        <p:nvSpPr>
          <p:cNvPr id="7" name="TextBox 6"/>
          <p:cNvSpPr txBox="1"/>
          <p:nvPr/>
        </p:nvSpPr>
        <p:spPr>
          <a:xfrm>
            <a:off x="2831639" y="5720092"/>
            <a:ext cx="3817071" cy="461665"/>
          </a:xfrm>
          <a:prstGeom prst="rect">
            <a:avLst/>
          </a:prstGeom>
          <a:noFill/>
        </p:spPr>
        <p:txBody>
          <a:bodyPr wrap="none" rtlCol="0">
            <a:spAutoFit/>
          </a:bodyPr>
          <a:lstStyle/>
          <a:p>
            <a:r>
              <a:rPr lang="en-US" sz="2400" b="1" dirty="0" err="1">
                <a:solidFill>
                  <a:schemeClr val="bg1"/>
                </a:solidFill>
              </a:rPr>
              <a:t>CellPhone</a:t>
            </a:r>
            <a:r>
              <a:rPr lang="en-US" sz="2400" b="1" dirty="0">
                <a:solidFill>
                  <a:schemeClr val="bg1"/>
                </a:solidFill>
              </a:rPr>
              <a:t> is dialing 5685844</a:t>
            </a:r>
            <a:endParaRPr lang="en-CA" sz="2400" b="1" dirty="0">
              <a:solidFill>
                <a:schemeClr val="bg1"/>
              </a:solidFill>
            </a:endParaRPr>
          </a:p>
        </p:txBody>
      </p:sp>
      <p:sp>
        <p:nvSpPr>
          <p:cNvPr id="8" name="TextBox 7"/>
          <p:cNvSpPr txBox="1"/>
          <p:nvPr/>
        </p:nvSpPr>
        <p:spPr>
          <a:xfrm>
            <a:off x="2831637" y="6212534"/>
            <a:ext cx="5317994" cy="461665"/>
          </a:xfrm>
          <a:prstGeom prst="rect">
            <a:avLst/>
          </a:prstGeom>
          <a:noFill/>
        </p:spPr>
        <p:txBody>
          <a:bodyPr wrap="none" rtlCol="0">
            <a:spAutoFit/>
          </a:bodyPr>
          <a:lstStyle/>
          <a:p>
            <a:r>
              <a:rPr lang="en-US" sz="2400" b="1" dirty="0">
                <a:solidFill>
                  <a:srgbClr val="FF0000"/>
                </a:solidFill>
              </a:rPr>
              <a:t>OR</a:t>
            </a:r>
            <a:r>
              <a:rPr lang="en-US" sz="2400" b="1" dirty="0">
                <a:solidFill>
                  <a:schemeClr val="bg1"/>
                </a:solidFill>
              </a:rPr>
              <a:t>  Sorry, </a:t>
            </a:r>
            <a:r>
              <a:rPr lang="en-US" sz="2400" b="1" dirty="0" err="1">
                <a:solidFill>
                  <a:schemeClr val="bg1"/>
                </a:solidFill>
              </a:rPr>
              <a:t>CellPhone</a:t>
            </a:r>
            <a:r>
              <a:rPr lang="en-US" sz="2400" b="1" dirty="0">
                <a:solidFill>
                  <a:schemeClr val="bg1"/>
                </a:solidFill>
              </a:rPr>
              <a:t> power is turned off</a:t>
            </a:r>
            <a:endParaRPr lang="en-CA" sz="2400" b="1" dirty="0">
              <a:solidFill>
                <a:schemeClr val="bg1"/>
              </a:solidFill>
            </a:endParaRPr>
          </a:p>
        </p:txBody>
      </p:sp>
    </p:spTree>
    <p:extLst>
      <p:ext uri="{BB962C8B-B14F-4D97-AF65-F5344CB8AC3E}">
        <p14:creationId xmlns:p14="http://schemas.microsoft.com/office/powerpoint/2010/main" val="202264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YourTurn1 (part d): Heart</a:t>
            </a:r>
          </a:p>
        </p:txBody>
      </p:sp>
      <p:sp>
        <p:nvSpPr>
          <p:cNvPr id="4" name="AutoShape 2" descr="Image result for heart picture"/>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634" y="1227204"/>
            <a:ext cx="9459383" cy="3505200"/>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www.graphicsfuel.com/wp-content/uploads/2011/02/heart-512x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2277" y="3236979"/>
            <a:ext cx="3251200" cy="2990851"/>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5063" y="4957155"/>
            <a:ext cx="8512384" cy="461665"/>
          </a:xfrm>
          <a:prstGeom prst="rect">
            <a:avLst/>
          </a:prstGeom>
          <a:noFill/>
        </p:spPr>
        <p:txBody>
          <a:bodyPr wrap="square" rtlCol="0">
            <a:spAutoFit/>
          </a:bodyPr>
          <a:lstStyle/>
          <a:p>
            <a:r>
              <a:rPr lang="en-US" sz="2400" b="1" i="1" dirty="0">
                <a:solidFill>
                  <a:srgbClr val="FFFF00"/>
                </a:solidFill>
                <a:effectLst>
                  <a:outerShdw blurRad="38100" dist="38100" dir="2700000" algn="tl">
                    <a:srgbClr val="000000">
                      <a:alpha val="43137"/>
                    </a:srgbClr>
                  </a:outerShdw>
                </a:effectLst>
              </a:rPr>
              <a:t>pump will </a:t>
            </a:r>
            <a:r>
              <a:rPr lang="en-US" sz="2400" b="1" i="1" dirty="0">
                <a:solidFill>
                  <a:srgbClr val="FF00FF"/>
                </a:solidFill>
                <a:effectLst>
                  <a:outerShdw blurRad="38100" dist="38100" dir="2700000" algn="tl">
                    <a:srgbClr val="000000">
                      <a:alpha val="43137"/>
                    </a:srgbClr>
                  </a:outerShdw>
                </a:effectLst>
              </a:rPr>
              <a:t>print</a:t>
            </a:r>
            <a:r>
              <a:rPr lang="en-US" sz="2400" b="1" i="1" dirty="0">
                <a:solidFill>
                  <a:srgbClr val="FFFF00"/>
                </a:solidFill>
                <a:effectLst>
                  <a:outerShdw blurRad="38100" dist="38100" dir="2700000" algn="tl">
                    <a:srgbClr val="000000">
                      <a:alpha val="43137"/>
                    </a:srgbClr>
                  </a:outerShdw>
                </a:effectLst>
              </a:rPr>
              <a:t> the heartbeat out as many times as bpm is set to</a:t>
            </a:r>
          </a:p>
        </p:txBody>
      </p:sp>
      <p:sp>
        <p:nvSpPr>
          <p:cNvPr id="5" name="TextBox 4"/>
          <p:cNvSpPr txBox="1"/>
          <p:nvPr/>
        </p:nvSpPr>
        <p:spPr>
          <a:xfrm>
            <a:off x="1871531" y="5878282"/>
            <a:ext cx="5809924" cy="461665"/>
          </a:xfrm>
          <a:prstGeom prst="rect">
            <a:avLst/>
          </a:prstGeom>
          <a:noFill/>
        </p:spPr>
        <p:txBody>
          <a:bodyPr wrap="none" rtlCol="0">
            <a:spAutoFit/>
          </a:bodyPr>
          <a:lstStyle/>
          <a:p>
            <a:r>
              <a:rPr lang="en-US" sz="2400" dirty="0">
                <a:solidFill>
                  <a:schemeClr val="bg1"/>
                </a:solidFill>
              </a:rPr>
              <a:t>PITTERPATTER..PITTERPATTER..PITTERPATTER</a:t>
            </a:r>
            <a:endParaRPr lang="en-CA" sz="2400" dirty="0">
              <a:solidFill>
                <a:schemeClr val="bg1"/>
              </a:solidFill>
            </a:endParaRPr>
          </a:p>
        </p:txBody>
      </p:sp>
    </p:spTree>
    <p:extLst>
      <p:ext uri="{BB962C8B-B14F-4D97-AF65-F5344CB8AC3E}">
        <p14:creationId xmlns:p14="http://schemas.microsoft.com/office/powerpoint/2010/main" val="364497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remove" nodeType="clickEffect">
                                  <p:stCondLst>
                                    <p:cond delay="0"/>
                                  </p:stCondLst>
                                  <p:childTnLst>
                                    <p:animEffect transition="out" filter="fade">
                                      <p:cBhvr>
                                        <p:cTn id="6" dur="500" tmFilter="0, 0; .2, .5; .8, .5; 1, 0"/>
                                        <p:tgtEl>
                                          <p:spTgt spid="2052"/>
                                        </p:tgtEl>
                                      </p:cBhvr>
                                    </p:animEffect>
                                    <p:animScale>
                                      <p:cBhvr>
                                        <p:cTn id="7" dur="250" autoRev="1" fill="hold"/>
                                        <p:tgtEl>
                                          <p:spTgt spid="205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127" y="1310969"/>
            <a:ext cx="10972800" cy="571500"/>
          </a:xfrm>
        </p:spPr>
        <p:txBody>
          <a:bodyPr/>
          <a:lstStyle/>
          <a:p>
            <a:r>
              <a:rPr lang="en-CA" dirty="0"/>
              <a:t>Yourturn1 (part e)</a:t>
            </a:r>
          </a:p>
        </p:txBody>
      </p:sp>
      <p:sp>
        <p:nvSpPr>
          <p:cNvPr id="3" name="Content Placeholder 2"/>
          <p:cNvSpPr>
            <a:spLocks noGrp="1"/>
          </p:cNvSpPr>
          <p:nvPr>
            <p:ph idx="4294967295"/>
          </p:nvPr>
        </p:nvSpPr>
        <p:spPr>
          <a:xfrm>
            <a:off x="384560" y="1967926"/>
            <a:ext cx="10972800" cy="4525962"/>
          </a:xfrm>
        </p:spPr>
        <p:txBody>
          <a:bodyPr/>
          <a:lstStyle/>
          <a:p>
            <a:r>
              <a:rPr lang="en-CA" dirty="0"/>
              <a:t>Write a Start Class to test all of your Classes</a:t>
            </a:r>
          </a:p>
          <a:p>
            <a:r>
              <a:rPr lang="en-CA" dirty="0"/>
              <a:t>Add the code to make an array of 3 hearts (use the shortcut method) and have each heart pump for one minute</a:t>
            </a:r>
          </a:p>
          <a:p>
            <a:r>
              <a:rPr lang="en-CA" dirty="0"/>
              <a:t>Draw the memory of the </a:t>
            </a:r>
            <a:r>
              <a:rPr lang="en-CA" dirty="0" err="1"/>
              <a:t>jvm</a:t>
            </a:r>
            <a:r>
              <a:rPr lang="en-CA" dirty="0"/>
              <a:t> at the point immediately after the array was created.</a:t>
            </a:r>
          </a:p>
        </p:txBody>
      </p:sp>
    </p:spTree>
    <p:extLst>
      <p:ext uri="{BB962C8B-B14F-4D97-AF65-F5344CB8AC3E}">
        <p14:creationId xmlns:p14="http://schemas.microsoft.com/office/powerpoint/2010/main" val="1474877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Dependency</a:t>
            </a:r>
          </a:p>
        </p:txBody>
      </p:sp>
      <p:sp>
        <p:nvSpPr>
          <p:cNvPr id="3" name="Content Placeholder 2"/>
          <p:cNvSpPr>
            <a:spLocks noGrp="1"/>
          </p:cNvSpPr>
          <p:nvPr>
            <p:ph idx="1"/>
          </p:nvPr>
        </p:nvSpPr>
        <p:spPr>
          <a:xfrm>
            <a:off x="609600" y="1316765"/>
            <a:ext cx="10972800" cy="4992555"/>
          </a:xfrm>
        </p:spPr>
        <p:txBody>
          <a:bodyPr>
            <a:normAutofit fontScale="92500" lnSpcReduction="10000"/>
          </a:bodyPr>
          <a:lstStyle/>
          <a:p>
            <a:r>
              <a:rPr lang="en-CA" dirty="0">
                <a:solidFill>
                  <a:srgbClr val="00FF00"/>
                </a:solidFill>
              </a:rPr>
              <a:t>If you have a job that pays you money every week, you have a dependency on that company.</a:t>
            </a:r>
          </a:p>
          <a:p>
            <a:r>
              <a:rPr lang="en-CA" dirty="0">
                <a:solidFill>
                  <a:srgbClr val="FF0000"/>
                </a:solidFill>
              </a:rPr>
              <a:t>If something happens to the company, it impacts you.  </a:t>
            </a:r>
          </a:p>
          <a:p>
            <a:r>
              <a:rPr lang="en-CA" dirty="0">
                <a:solidFill>
                  <a:srgbClr val="FF0000"/>
                </a:solidFill>
              </a:rPr>
              <a:t>If something happens to you, it impacts the company.</a:t>
            </a:r>
          </a:p>
          <a:p>
            <a:r>
              <a:rPr lang="en-CA" dirty="0">
                <a:solidFill>
                  <a:srgbClr val="FFC000"/>
                </a:solidFill>
              </a:rPr>
              <a:t>If you are a carpenter, you are dependent on your hammer.  Is your hammer dependent on </a:t>
            </a:r>
            <a:r>
              <a:rPr lang="en-CA">
                <a:solidFill>
                  <a:srgbClr val="FFC000"/>
                </a:solidFill>
              </a:rPr>
              <a:t>you?  </a:t>
            </a:r>
            <a:endParaRPr lang="en-CA" dirty="0">
              <a:solidFill>
                <a:srgbClr val="FFC000"/>
              </a:solidFill>
            </a:endParaRPr>
          </a:p>
        </p:txBody>
      </p:sp>
    </p:spTree>
    <p:extLst>
      <p:ext uri="{BB962C8B-B14F-4D97-AF65-F5344CB8AC3E}">
        <p14:creationId xmlns:p14="http://schemas.microsoft.com/office/powerpoint/2010/main" val="3619656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726" t="10755" r="3878" b="7053"/>
          <a:stretch/>
        </p:blipFill>
        <p:spPr bwMode="auto">
          <a:xfrm>
            <a:off x="6103027" y="260648"/>
            <a:ext cx="2772221" cy="1271645"/>
          </a:xfrm>
          <a:prstGeom prst="rect">
            <a:avLst/>
          </a:prstGeom>
          <a:noFill/>
          <a:ln w="9525">
            <a:solidFill>
              <a:schemeClr val="tx1"/>
            </a:solidFill>
            <a:miter lim="800000"/>
            <a:headEnd/>
            <a:tailEnd/>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Lst>
        </p:spPr>
      </p:pic>
      <p:pic>
        <p:nvPicPr>
          <p:cNvPr id="4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726" t="10755" r="3878" b="7053"/>
          <a:stretch/>
        </p:blipFill>
        <p:spPr bwMode="auto">
          <a:xfrm>
            <a:off x="6799879" y="1604218"/>
            <a:ext cx="2772221" cy="1271645"/>
          </a:xfrm>
          <a:prstGeom prst="rect">
            <a:avLst/>
          </a:prstGeom>
          <a:noFill/>
          <a:ln w="9525">
            <a:solidFill>
              <a:schemeClr val="tx1"/>
            </a:solidFill>
            <a:miter lim="800000"/>
            <a:headEnd/>
            <a:tailEnd/>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Lst>
        </p:spPr>
      </p:pic>
      <p:pic>
        <p:nvPicPr>
          <p:cNvPr id="4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726" t="10755" r="3878" b="7053"/>
          <a:stretch/>
        </p:blipFill>
        <p:spPr bwMode="auto">
          <a:xfrm>
            <a:off x="7424156" y="2901582"/>
            <a:ext cx="2772221" cy="1271645"/>
          </a:xfrm>
          <a:prstGeom prst="rect">
            <a:avLst/>
          </a:prstGeom>
          <a:noFill/>
          <a:ln w="9525">
            <a:solidFill>
              <a:schemeClr val="tx1"/>
            </a:solidFill>
            <a:miter lim="800000"/>
            <a:headEnd/>
            <a:tailEnd/>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Lst>
        </p:spPr>
      </p:pic>
      <p:pic>
        <p:nvPicPr>
          <p:cNvPr id="5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726" t="10755" r="3878" b="7053"/>
          <a:stretch/>
        </p:blipFill>
        <p:spPr bwMode="auto">
          <a:xfrm>
            <a:off x="3503712" y="5443114"/>
            <a:ext cx="2772221" cy="1271645"/>
          </a:xfrm>
          <a:prstGeom prst="rect">
            <a:avLst/>
          </a:prstGeom>
          <a:noFill/>
          <a:ln w="9525">
            <a:solidFill>
              <a:schemeClr val="tx1"/>
            </a:solidFill>
            <a:miter lim="800000"/>
            <a:headEnd/>
            <a:tailEnd/>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Lst>
        </p:spPr>
      </p:pic>
      <p:sp>
        <p:nvSpPr>
          <p:cNvPr id="5" name="Rectangle 4"/>
          <p:cNvSpPr/>
          <p:nvPr/>
        </p:nvSpPr>
        <p:spPr>
          <a:xfrm>
            <a:off x="143339" y="4101075"/>
            <a:ext cx="2688299" cy="2560471"/>
          </a:xfrm>
          <a:prstGeom prst="rect">
            <a:avLst/>
          </a:prstGeom>
          <a:solidFill>
            <a:srgbClr val="00FFFF">
              <a:alpha val="37000"/>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CA" sz="1600" b="1" dirty="0">
              <a:solidFill>
                <a:schemeClr val="bg1"/>
              </a:solidFill>
              <a:effectLst>
                <a:outerShdw blurRad="38100" dist="38100" dir="2700000" algn="tl">
                  <a:srgbClr val="000000">
                    <a:alpha val="43137"/>
                  </a:srgbClr>
                </a:outerShdw>
              </a:effectLst>
            </a:endParaRPr>
          </a:p>
        </p:txBody>
      </p:sp>
      <p:sp>
        <p:nvSpPr>
          <p:cNvPr id="6" name="Rectangle 5"/>
          <p:cNvSpPr/>
          <p:nvPr/>
        </p:nvSpPr>
        <p:spPr>
          <a:xfrm>
            <a:off x="287355" y="6213310"/>
            <a:ext cx="2400267" cy="365781"/>
          </a:xfrm>
          <a:prstGeom prst="rect">
            <a:avLst/>
          </a:prstGeom>
          <a:solidFill>
            <a:srgbClr val="00FF00">
              <a:alpha val="36863"/>
            </a:srgbClr>
          </a:solidFill>
          <a:ln>
            <a:solidFill>
              <a:srgbClr val="00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133" b="1" dirty="0">
                <a:solidFill>
                  <a:schemeClr val="bg1"/>
                </a:solidFill>
                <a:effectLst>
                  <a:outerShdw blurRad="38100" dist="38100" dir="2700000" algn="tl">
                    <a:srgbClr val="000000">
                      <a:alpha val="43137"/>
                    </a:srgbClr>
                  </a:outerShdw>
                </a:effectLst>
              </a:rPr>
              <a:t>                    h1 =@</a:t>
            </a:r>
          </a:p>
        </p:txBody>
      </p:sp>
      <p:sp>
        <p:nvSpPr>
          <p:cNvPr id="7" name="Rectangle 6"/>
          <p:cNvSpPr/>
          <p:nvPr/>
        </p:nvSpPr>
        <p:spPr>
          <a:xfrm>
            <a:off x="287355" y="5751518"/>
            <a:ext cx="2400267" cy="365781"/>
          </a:xfrm>
          <a:prstGeom prst="rect">
            <a:avLst/>
          </a:prstGeom>
          <a:solidFill>
            <a:srgbClr val="00FF00">
              <a:alpha val="36863"/>
            </a:srgbClr>
          </a:solidFill>
          <a:ln>
            <a:solidFill>
              <a:srgbClr val="00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133" b="1" dirty="0">
                <a:solidFill>
                  <a:schemeClr val="bg1"/>
                </a:solidFill>
                <a:effectLst>
                  <a:outerShdw blurRad="38100" dist="38100" dir="2700000" algn="tl">
                    <a:srgbClr val="000000">
                      <a:alpha val="43137"/>
                    </a:srgbClr>
                  </a:outerShdw>
                </a:effectLst>
              </a:rPr>
              <a:t>              hearts =@</a:t>
            </a:r>
          </a:p>
        </p:txBody>
      </p:sp>
      <p:cxnSp>
        <p:nvCxnSpPr>
          <p:cNvPr id="8" name="Straight Arrow Connector 7"/>
          <p:cNvCxnSpPr/>
          <p:nvPr/>
        </p:nvCxnSpPr>
        <p:spPr>
          <a:xfrm flipV="1">
            <a:off x="2447595" y="6396200"/>
            <a:ext cx="1056117" cy="26285"/>
          </a:xfrm>
          <a:prstGeom prst="straightConnector1">
            <a:avLst/>
          </a:prstGeom>
          <a:ln w="5715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199076" y="548680"/>
            <a:ext cx="2475000" cy="1058404"/>
            <a:chOff x="6282581" y="2104711"/>
            <a:chExt cx="1856250" cy="793803"/>
          </a:xfrm>
        </p:grpSpPr>
        <p:sp>
          <p:nvSpPr>
            <p:cNvPr id="12" name="Rectangle 11"/>
            <p:cNvSpPr/>
            <p:nvPr/>
          </p:nvSpPr>
          <p:spPr>
            <a:xfrm>
              <a:off x="6298908" y="2104711"/>
              <a:ext cx="1839923" cy="793803"/>
            </a:xfrm>
            <a:prstGeom prst="rect">
              <a:avLst/>
            </a:prstGeom>
            <a:solidFill>
              <a:srgbClr val="00FF00">
                <a:alpha val="44000"/>
              </a:srgbClr>
            </a:solidFill>
            <a:ln>
              <a:solidFill>
                <a:srgbClr val="00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67"/>
            </a:p>
          </p:txBody>
        </p:sp>
        <p:sp>
          <p:nvSpPr>
            <p:cNvPr id="13" name="Rectangle 12"/>
            <p:cNvSpPr/>
            <p:nvPr/>
          </p:nvSpPr>
          <p:spPr>
            <a:xfrm>
              <a:off x="7159130" y="2156976"/>
              <a:ext cx="864096" cy="195352"/>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solidFill>
                </a:rPr>
                <a:t>@</a:t>
              </a:r>
            </a:p>
          </p:txBody>
        </p:sp>
        <p:sp>
          <p:nvSpPr>
            <p:cNvPr id="14" name="TextBox 13"/>
            <p:cNvSpPr txBox="1"/>
            <p:nvPr/>
          </p:nvSpPr>
          <p:spPr>
            <a:xfrm>
              <a:off x="6285140" y="2104711"/>
              <a:ext cx="859851" cy="284742"/>
            </a:xfrm>
            <a:prstGeom prst="rect">
              <a:avLst/>
            </a:prstGeom>
            <a:noFill/>
          </p:spPr>
          <p:txBody>
            <a:bodyPr wrap="none" rtlCol="0">
              <a:spAutoFit/>
            </a:bodyPr>
            <a:lstStyle/>
            <a:p>
              <a:r>
                <a:rPr lang="en-CA" sz="1867" b="1" dirty="0">
                  <a:solidFill>
                    <a:schemeClr val="bg1"/>
                  </a:solidFill>
                  <a:effectLst>
                    <a:outerShdw blurRad="38100" dist="38100" dir="2700000" algn="tl">
                      <a:srgbClr val="000000">
                        <a:alpha val="43137"/>
                      </a:srgbClr>
                    </a:outerShdw>
                  </a:effectLst>
                </a:rPr>
                <a:t>hearts [0]</a:t>
              </a:r>
            </a:p>
          </p:txBody>
        </p:sp>
        <p:sp>
          <p:nvSpPr>
            <p:cNvPr id="15" name="Rectangle 14"/>
            <p:cNvSpPr/>
            <p:nvPr/>
          </p:nvSpPr>
          <p:spPr>
            <a:xfrm>
              <a:off x="7159130" y="2392743"/>
              <a:ext cx="864096" cy="195352"/>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solidFill>
                </a:rPr>
                <a:t>@</a:t>
              </a:r>
            </a:p>
          </p:txBody>
        </p:sp>
        <p:sp>
          <p:nvSpPr>
            <p:cNvPr id="16" name="TextBox 15"/>
            <p:cNvSpPr txBox="1"/>
            <p:nvPr/>
          </p:nvSpPr>
          <p:spPr>
            <a:xfrm>
              <a:off x="6282581" y="2353391"/>
              <a:ext cx="859851" cy="284742"/>
            </a:xfrm>
            <a:prstGeom prst="rect">
              <a:avLst/>
            </a:prstGeom>
            <a:noFill/>
          </p:spPr>
          <p:txBody>
            <a:bodyPr wrap="none" rtlCol="0">
              <a:spAutoFit/>
            </a:bodyPr>
            <a:lstStyle/>
            <a:p>
              <a:r>
                <a:rPr lang="en-CA" sz="1867" b="1" dirty="0">
                  <a:solidFill>
                    <a:schemeClr val="bg1"/>
                  </a:solidFill>
                  <a:effectLst>
                    <a:outerShdw blurRad="38100" dist="38100" dir="2700000" algn="tl">
                      <a:srgbClr val="000000">
                        <a:alpha val="43137"/>
                      </a:srgbClr>
                    </a:outerShdw>
                  </a:effectLst>
                </a:rPr>
                <a:t>hearts [1]</a:t>
              </a:r>
            </a:p>
          </p:txBody>
        </p:sp>
        <p:sp>
          <p:nvSpPr>
            <p:cNvPr id="17" name="Rectangle 16"/>
            <p:cNvSpPr/>
            <p:nvPr/>
          </p:nvSpPr>
          <p:spPr>
            <a:xfrm>
              <a:off x="7159130" y="2629439"/>
              <a:ext cx="864096" cy="195352"/>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solidFill>
                </a:rPr>
                <a:t>@</a:t>
              </a:r>
            </a:p>
          </p:txBody>
        </p:sp>
        <p:sp>
          <p:nvSpPr>
            <p:cNvPr id="18" name="TextBox 17"/>
            <p:cNvSpPr txBox="1"/>
            <p:nvPr/>
          </p:nvSpPr>
          <p:spPr>
            <a:xfrm>
              <a:off x="6300192" y="2588587"/>
              <a:ext cx="859851" cy="284742"/>
            </a:xfrm>
            <a:prstGeom prst="rect">
              <a:avLst/>
            </a:prstGeom>
            <a:noFill/>
          </p:spPr>
          <p:txBody>
            <a:bodyPr wrap="none" rtlCol="0">
              <a:spAutoFit/>
            </a:bodyPr>
            <a:lstStyle/>
            <a:p>
              <a:r>
                <a:rPr lang="en-CA" sz="1867" b="1" dirty="0">
                  <a:solidFill>
                    <a:schemeClr val="bg1"/>
                  </a:solidFill>
                  <a:effectLst>
                    <a:outerShdw blurRad="38100" dist="38100" dir="2700000" algn="tl">
                      <a:srgbClr val="000000">
                        <a:alpha val="43137"/>
                      </a:srgbClr>
                    </a:outerShdw>
                  </a:effectLst>
                </a:rPr>
                <a:t>hearts [2]</a:t>
              </a:r>
            </a:p>
          </p:txBody>
        </p:sp>
      </p:grpSp>
      <p:cxnSp>
        <p:nvCxnSpPr>
          <p:cNvPr id="31" name="Straight Arrow Connector 30"/>
          <p:cNvCxnSpPr/>
          <p:nvPr/>
        </p:nvCxnSpPr>
        <p:spPr>
          <a:xfrm flipV="1">
            <a:off x="5039883" y="618368"/>
            <a:ext cx="1116965" cy="180019"/>
          </a:xfrm>
          <a:prstGeom prst="straightConnector1">
            <a:avLst/>
          </a:prstGeom>
          <a:ln w="57150">
            <a:solidFill>
              <a:srgbClr val="00FF00"/>
            </a:solidFill>
            <a:tailEnd type="arrow"/>
          </a:ln>
          <a:effectLst>
            <a:glow rad="38100">
              <a:schemeClr val="tx1"/>
            </a:glow>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039883" y="1085437"/>
            <a:ext cx="1779509" cy="1247675"/>
          </a:xfrm>
          <a:prstGeom prst="straightConnector1">
            <a:avLst/>
          </a:prstGeom>
          <a:ln w="57150">
            <a:solidFill>
              <a:srgbClr val="00FF00"/>
            </a:solidFill>
            <a:tailEnd type="arrow"/>
          </a:ln>
          <a:effectLst>
            <a:glow rad="38100">
              <a:schemeClr val="tx1"/>
            </a:glow>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039884" y="1378553"/>
            <a:ext cx="2384273" cy="2056820"/>
          </a:xfrm>
          <a:prstGeom prst="straightConnector1">
            <a:avLst/>
          </a:prstGeom>
          <a:ln w="57150">
            <a:solidFill>
              <a:srgbClr val="00FF00"/>
            </a:solidFill>
            <a:tailEnd type="arrow"/>
          </a:ln>
          <a:effectLst>
            <a:glow rad="38100">
              <a:schemeClr val="tx1"/>
            </a:glow>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768641" y="164638"/>
            <a:ext cx="1349087" cy="666977"/>
          </a:xfrm>
          <a:prstGeom prst="rect">
            <a:avLst/>
          </a:prstGeom>
          <a:noFill/>
          <a:effectLst>
            <a:glow rad="101600">
              <a:schemeClr val="tx1">
                <a:alpha val="40000"/>
              </a:schemeClr>
            </a:glow>
            <a:softEdge rad="228600"/>
          </a:effectLst>
        </p:spPr>
        <p:txBody>
          <a:bodyPr wrap="none" rtlCol="0">
            <a:spAutoFit/>
          </a:bodyPr>
          <a:lstStyle>
            <a:defPPr>
              <a:defRPr lang="en-US"/>
            </a:defPPr>
            <a:lvl1pPr>
              <a:defRPr sz="1400" b="1">
                <a:solidFill>
                  <a:srgbClr val="FFFF00"/>
                </a:solidFill>
                <a:effectLst>
                  <a:glow rad="127000">
                    <a:schemeClr val="tx1"/>
                  </a:glow>
                  <a:outerShdw blurRad="38100" dist="38100" dir="2700000" algn="tl">
                    <a:srgbClr val="000000">
                      <a:alpha val="43137"/>
                    </a:srgbClr>
                  </a:outerShdw>
                </a:effectLst>
              </a:defRPr>
            </a:lvl1pPr>
          </a:lstStyle>
          <a:p>
            <a:r>
              <a:rPr lang="en-US" sz="1867" dirty="0"/>
              <a:t>54</a:t>
            </a:r>
          </a:p>
          <a:p>
            <a:r>
              <a:rPr lang="en-US" sz="1867" dirty="0" err="1"/>
              <a:t>pitterpatter</a:t>
            </a:r>
            <a:endParaRPr lang="en-US" sz="1867" dirty="0"/>
          </a:p>
        </p:txBody>
      </p:sp>
      <p:sp>
        <p:nvSpPr>
          <p:cNvPr id="41" name="TextBox 40"/>
          <p:cNvSpPr txBox="1"/>
          <p:nvPr/>
        </p:nvSpPr>
        <p:spPr>
          <a:xfrm>
            <a:off x="7302696" y="1508787"/>
            <a:ext cx="1385572" cy="666977"/>
          </a:xfrm>
          <a:prstGeom prst="rect">
            <a:avLst/>
          </a:prstGeom>
          <a:noFill/>
        </p:spPr>
        <p:txBody>
          <a:bodyPr wrap="none" rtlCol="0">
            <a:spAutoFit/>
          </a:bodyPr>
          <a:lstStyle/>
          <a:p>
            <a:r>
              <a:rPr lang="en-US" sz="1867" b="1" dirty="0">
                <a:solidFill>
                  <a:srgbClr val="FFFF00"/>
                </a:solidFill>
                <a:effectLst>
                  <a:glow rad="127000">
                    <a:schemeClr val="tx1"/>
                  </a:glow>
                  <a:outerShdw blurRad="38100" dist="38100" dir="2700000" algn="tl">
                    <a:srgbClr val="000000">
                      <a:alpha val="43137"/>
                    </a:srgbClr>
                  </a:outerShdw>
                </a:effectLst>
              </a:rPr>
              <a:t>66</a:t>
            </a:r>
          </a:p>
          <a:p>
            <a:r>
              <a:rPr lang="en-US" sz="1867" b="1" dirty="0" err="1">
                <a:solidFill>
                  <a:srgbClr val="FFFF00"/>
                </a:solidFill>
                <a:effectLst>
                  <a:glow rad="127000">
                    <a:schemeClr val="tx1"/>
                  </a:glow>
                  <a:outerShdw blurRad="38100" dist="38100" dir="2700000" algn="tl">
                    <a:srgbClr val="000000">
                      <a:alpha val="43137"/>
                    </a:srgbClr>
                  </a:outerShdw>
                </a:effectLst>
              </a:rPr>
              <a:t>boomchicka</a:t>
            </a:r>
            <a:endParaRPr lang="en-US" sz="1867" b="1" dirty="0">
              <a:solidFill>
                <a:srgbClr val="FFFF00"/>
              </a:solidFill>
              <a:effectLst>
                <a:glow rad="127000">
                  <a:schemeClr val="tx1"/>
                </a:glow>
                <a:outerShdw blurRad="38100" dist="38100" dir="2700000" algn="tl">
                  <a:srgbClr val="000000">
                    <a:alpha val="43137"/>
                  </a:srgbClr>
                </a:outerShdw>
              </a:effectLst>
            </a:endParaRPr>
          </a:p>
        </p:txBody>
      </p:sp>
      <p:sp>
        <p:nvSpPr>
          <p:cNvPr id="42" name="TextBox 41"/>
          <p:cNvSpPr txBox="1"/>
          <p:nvPr/>
        </p:nvSpPr>
        <p:spPr>
          <a:xfrm>
            <a:off x="7848987" y="2839778"/>
            <a:ext cx="1510991" cy="666977"/>
          </a:xfrm>
          <a:prstGeom prst="rect">
            <a:avLst/>
          </a:prstGeom>
          <a:noFill/>
          <a:effectLst>
            <a:glow rad="101600">
              <a:schemeClr val="tx1">
                <a:alpha val="40000"/>
              </a:schemeClr>
            </a:glow>
            <a:softEdge rad="228600"/>
          </a:effectLst>
        </p:spPr>
        <p:txBody>
          <a:bodyPr wrap="none" rtlCol="0">
            <a:spAutoFit/>
          </a:bodyPr>
          <a:lstStyle>
            <a:defPPr>
              <a:defRPr lang="en-US"/>
            </a:defPPr>
            <a:lvl1pPr>
              <a:defRPr sz="1400" b="1">
                <a:solidFill>
                  <a:srgbClr val="FFFF00"/>
                </a:solidFill>
                <a:effectLst>
                  <a:glow rad="127000">
                    <a:schemeClr val="tx1"/>
                  </a:glow>
                  <a:outerShdw blurRad="38100" dist="38100" dir="2700000" algn="tl">
                    <a:srgbClr val="000000">
                      <a:alpha val="43137"/>
                    </a:srgbClr>
                  </a:outerShdw>
                </a:effectLst>
              </a:defRPr>
            </a:lvl1pPr>
          </a:lstStyle>
          <a:p>
            <a:r>
              <a:rPr lang="en-US" sz="1867" dirty="0"/>
              <a:t>54</a:t>
            </a:r>
          </a:p>
          <a:p>
            <a:r>
              <a:rPr lang="en-US" sz="1867" dirty="0" err="1"/>
              <a:t>thumpthump</a:t>
            </a:r>
            <a:endParaRPr lang="en-US" sz="1867" dirty="0"/>
          </a:p>
        </p:txBody>
      </p:sp>
      <p:sp>
        <p:nvSpPr>
          <p:cNvPr id="43" name="Rectangle 42"/>
          <p:cNvSpPr/>
          <p:nvPr/>
        </p:nvSpPr>
        <p:spPr>
          <a:xfrm>
            <a:off x="10416480" y="644391"/>
            <a:ext cx="1562200" cy="2400567"/>
          </a:xfrm>
          <a:prstGeom prst="rect">
            <a:avLst/>
          </a:prstGeom>
          <a:solidFill>
            <a:srgbClr val="00FFFF">
              <a:alpha val="37000"/>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600" b="1" dirty="0">
                <a:solidFill>
                  <a:schemeClr val="bg1"/>
                </a:solidFill>
                <a:effectLst>
                  <a:outerShdw blurRad="38100" dist="38100" dir="2700000" algn="tl">
                    <a:srgbClr val="000000">
                      <a:alpha val="43137"/>
                    </a:srgbClr>
                  </a:outerShdw>
                </a:effectLst>
              </a:rPr>
              <a:t>All bytecode needed for Start Class and Heart, </a:t>
            </a:r>
            <a:r>
              <a:rPr lang="en-CA" sz="1600" b="1" dirty="0" err="1">
                <a:solidFill>
                  <a:schemeClr val="bg1"/>
                </a:solidFill>
                <a:effectLst>
                  <a:outerShdw blurRad="38100" dist="38100" dir="2700000" algn="tl">
                    <a:srgbClr val="000000">
                      <a:alpha val="43137"/>
                    </a:srgbClr>
                  </a:outerShdw>
                </a:effectLst>
              </a:rPr>
              <a:t>PayPhone</a:t>
            </a:r>
            <a:r>
              <a:rPr lang="en-CA" sz="1600" b="1" dirty="0">
                <a:solidFill>
                  <a:schemeClr val="bg1"/>
                </a:solidFill>
                <a:effectLst>
                  <a:outerShdw blurRad="38100" dist="38100" dir="2700000" algn="tl">
                    <a:srgbClr val="000000">
                      <a:alpha val="43137"/>
                    </a:srgbClr>
                  </a:outerShdw>
                </a:effectLst>
              </a:rPr>
              <a:t>,</a:t>
            </a:r>
            <a:br>
              <a:rPr lang="en-CA" sz="1600" b="1" dirty="0">
                <a:solidFill>
                  <a:schemeClr val="bg1"/>
                </a:solidFill>
                <a:effectLst>
                  <a:outerShdw blurRad="38100" dist="38100" dir="2700000" algn="tl">
                    <a:srgbClr val="000000">
                      <a:alpha val="43137"/>
                    </a:srgbClr>
                  </a:outerShdw>
                </a:effectLst>
              </a:rPr>
            </a:br>
            <a:r>
              <a:rPr lang="en-CA" sz="1600" b="1" dirty="0" err="1">
                <a:solidFill>
                  <a:schemeClr val="bg1"/>
                </a:solidFill>
                <a:effectLst>
                  <a:outerShdw blurRad="38100" dist="38100" dir="2700000" algn="tl">
                    <a:srgbClr val="000000">
                      <a:alpha val="43137"/>
                    </a:srgbClr>
                  </a:outerShdw>
                </a:effectLst>
              </a:rPr>
              <a:t>HomePhone</a:t>
            </a:r>
            <a:r>
              <a:rPr lang="en-CA" sz="1600" b="1" dirty="0">
                <a:solidFill>
                  <a:schemeClr val="bg1"/>
                </a:solidFill>
                <a:effectLst>
                  <a:outerShdw blurRad="38100" dist="38100" dir="2700000" algn="tl">
                    <a:srgbClr val="000000">
                      <a:alpha val="43137"/>
                    </a:srgbClr>
                  </a:outerShdw>
                </a:effectLst>
              </a:rPr>
              <a:t>, and </a:t>
            </a:r>
            <a:r>
              <a:rPr lang="en-CA" sz="1600" b="1" dirty="0" err="1">
                <a:solidFill>
                  <a:schemeClr val="bg1"/>
                </a:solidFill>
                <a:effectLst>
                  <a:outerShdw blurRad="38100" dist="38100" dir="2700000" algn="tl">
                    <a:srgbClr val="000000">
                      <a:alpha val="43137"/>
                    </a:srgbClr>
                  </a:outerShdw>
                </a:effectLst>
              </a:rPr>
              <a:t>CellPhone</a:t>
            </a:r>
            <a:r>
              <a:rPr lang="en-CA" sz="1600" b="1" dirty="0">
                <a:solidFill>
                  <a:schemeClr val="bg1"/>
                </a:solidFill>
                <a:effectLst>
                  <a:outerShdw blurRad="38100" dist="38100" dir="2700000" algn="tl">
                    <a:srgbClr val="000000">
                      <a:alpha val="43137"/>
                    </a:srgbClr>
                  </a:outerShdw>
                </a:effectLst>
              </a:rPr>
              <a:t> objects</a:t>
            </a:r>
          </a:p>
        </p:txBody>
      </p:sp>
      <p:sp>
        <p:nvSpPr>
          <p:cNvPr id="39" name="TextBox 38"/>
          <p:cNvSpPr txBox="1"/>
          <p:nvPr/>
        </p:nvSpPr>
        <p:spPr>
          <a:xfrm>
            <a:off x="4110522" y="5381310"/>
            <a:ext cx="1104790" cy="666977"/>
          </a:xfrm>
          <a:prstGeom prst="rect">
            <a:avLst/>
          </a:prstGeom>
          <a:noFill/>
        </p:spPr>
        <p:txBody>
          <a:bodyPr wrap="none" rtlCol="0">
            <a:spAutoFit/>
          </a:bodyPr>
          <a:lstStyle/>
          <a:p>
            <a:r>
              <a:rPr lang="en-US" sz="1867" b="1" dirty="0">
                <a:solidFill>
                  <a:srgbClr val="FFFF00"/>
                </a:solidFill>
                <a:effectLst>
                  <a:glow rad="127000">
                    <a:schemeClr val="tx1"/>
                  </a:glow>
                  <a:outerShdw blurRad="38100" dist="38100" dir="2700000" algn="tl">
                    <a:srgbClr val="000000">
                      <a:alpha val="43137"/>
                    </a:srgbClr>
                  </a:outerShdw>
                </a:effectLst>
              </a:rPr>
              <a:t>55</a:t>
            </a:r>
          </a:p>
          <a:p>
            <a:r>
              <a:rPr lang="en-US" sz="1867" b="1" dirty="0" err="1">
                <a:solidFill>
                  <a:srgbClr val="FFFF00"/>
                </a:solidFill>
                <a:effectLst>
                  <a:glow rad="127000">
                    <a:schemeClr val="tx1"/>
                  </a:glow>
                  <a:outerShdw blurRad="38100" dist="38100" dir="2700000" algn="tl">
                    <a:srgbClr val="000000">
                      <a:alpha val="43137"/>
                    </a:srgbClr>
                  </a:outerShdw>
                </a:effectLst>
              </a:rPr>
              <a:t>thumpity</a:t>
            </a:r>
            <a:endParaRPr lang="en-US" sz="1867" b="1" dirty="0">
              <a:solidFill>
                <a:srgbClr val="FFFF00"/>
              </a:solidFill>
              <a:effectLst>
                <a:glow rad="127000">
                  <a:schemeClr val="tx1"/>
                </a:glow>
                <a:outerShdw blurRad="38100" dist="38100" dir="2700000" algn="tl">
                  <a:srgbClr val="000000">
                    <a:alpha val="43137"/>
                  </a:srgbClr>
                </a:outerShdw>
              </a:effectLst>
            </a:endParaRPr>
          </a:p>
        </p:txBody>
      </p:sp>
      <p:pic>
        <p:nvPicPr>
          <p:cNvPr id="2050" name="Picture 2"/>
          <p:cNvPicPr>
            <a:picLocks noChangeAspect="1" noChangeArrowheads="1"/>
          </p:cNvPicPr>
          <p:nvPr/>
        </p:nvPicPr>
        <p:blipFill>
          <a:blip r:embed="rId3">
            <a:duotone>
              <a:prstClr val="black"/>
              <a:srgbClr val="FFFF00">
                <a:tint val="45000"/>
                <a:satMod val="400000"/>
              </a:srgbClr>
            </a:duotone>
            <a:extLst>
              <a:ext uri="{28A0092B-C50C-407E-A947-70E740481C1C}">
                <a14:useLocalDpi xmlns:a14="http://schemas.microsoft.com/office/drawing/2010/main" val="0"/>
              </a:ext>
            </a:extLst>
          </a:blip>
          <a:srcRect/>
          <a:stretch>
            <a:fillRect/>
          </a:stretch>
        </p:blipFill>
        <p:spPr bwMode="auto">
          <a:xfrm>
            <a:off x="7153559" y="5494113"/>
            <a:ext cx="2847077" cy="1067655"/>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TextBox 43"/>
          <p:cNvSpPr txBox="1"/>
          <p:nvPr/>
        </p:nvSpPr>
        <p:spPr>
          <a:xfrm>
            <a:off x="8062267" y="5506748"/>
            <a:ext cx="503664" cy="379656"/>
          </a:xfrm>
          <a:prstGeom prst="rect">
            <a:avLst/>
          </a:prstGeom>
          <a:noFill/>
        </p:spPr>
        <p:txBody>
          <a:bodyPr wrap="none" rtlCol="0">
            <a:spAutoFit/>
          </a:bodyPr>
          <a:lstStyle/>
          <a:p>
            <a:r>
              <a:rPr lang="en-US" sz="1867" b="1" dirty="0">
                <a:solidFill>
                  <a:srgbClr val="FFFF00"/>
                </a:solidFill>
                <a:effectLst>
                  <a:glow rad="127000">
                    <a:schemeClr val="tx1"/>
                  </a:glow>
                  <a:outerShdw blurRad="38100" dist="38100" dir="2700000" algn="tl">
                    <a:srgbClr val="000000">
                      <a:alpha val="43137"/>
                    </a:srgbClr>
                  </a:outerShdw>
                </a:effectLst>
              </a:rPr>
              <a:t>ON</a:t>
            </a:r>
          </a:p>
        </p:txBody>
      </p:sp>
      <p:sp>
        <p:nvSpPr>
          <p:cNvPr id="45" name="Rectangle 44"/>
          <p:cNvSpPr/>
          <p:nvPr/>
        </p:nvSpPr>
        <p:spPr>
          <a:xfrm>
            <a:off x="287355" y="5271464"/>
            <a:ext cx="2400267" cy="365781"/>
          </a:xfrm>
          <a:prstGeom prst="rect">
            <a:avLst/>
          </a:prstGeom>
          <a:solidFill>
            <a:srgbClr val="00FF00">
              <a:alpha val="36863"/>
            </a:srgbClr>
          </a:solidFill>
          <a:ln>
            <a:solidFill>
              <a:srgbClr val="00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133" b="1" dirty="0">
                <a:solidFill>
                  <a:schemeClr val="bg1"/>
                </a:solidFill>
                <a:effectLst>
                  <a:outerShdw blurRad="38100" dist="38100" dir="2700000" algn="tl">
                    <a:srgbClr val="000000">
                      <a:alpha val="43137"/>
                    </a:srgbClr>
                  </a:outerShdw>
                </a:effectLst>
              </a:rPr>
              <a:t>       </a:t>
            </a:r>
            <a:r>
              <a:rPr lang="en-CA" sz="2133" b="1" dirty="0" err="1">
                <a:solidFill>
                  <a:schemeClr val="bg1"/>
                </a:solidFill>
                <a:effectLst>
                  <a:outerShdw blurRad="38100" dist="38100" dir="2700000" algn="tl">
                    <a:srgbClr val="000000">
                      <a:alpha val="43137"/>
                    </a:srgbClr>
                  </a:outerShdw>
                </a:effectLst>
              </a:rPr>
              <a:t>payPhone</a:t>
            </a:r>
            <a:r>
              <a:rPr lang="en-CA" sz="2133" b="1" dirty="0">
                <a:solidFill>
                  <a:schemeClr val="bg1"/>
                </a:solidFill>
                <a:effectLst>
                  <a:outerShdw blurRad="38100" dist="38100" dir="2700000" algn="tl">
                    <a:srgbClr val="000000">
                      <a:alpha val="43137"/>
                    </a:srgbClr>
                  </a:outerShdw>
                </a:effectLst>
              </a:rPr>
              <a:t>=@</a:t>
            </a:r>
          </a:p>
        </p:txBody>
      </p:sp>
      <p:pic>
        <p:nvPicPr>
          <p:cNvPr id="2053" name="Picture 5"/>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3405" y="4015972"/>
            <a:ext cx="2897121" cy="938504"/>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TextBox 49"/>
          <p:cNvSpPr txBox="1"/>
          <p:nvPr/>
        </p:nvSpPr>
        <p:spPr>
          <a:xfrm>
            <a:off x="4910722" y="4140064"/>
            <a:ext cx="1037463" cy="379656"/>
          </a:xfrm>
          <a:prstGeom prst="rect">
            <a:avLst/>
          </a:prstGeom>
          <a:noFill/>
        </p:spPr>
        <p:txBody>
          <a:bodyPr wrap="none" rtlCol="0">
            <a:spAutoFit/>
          </a:bodyPr>
          <a:lstStyle/>
          <a:p>
            <a:r>
              <a:rPr lang="en-US" sz="1867" b="1" dirty="0">
                <a:solidFill>
                  <a:srgbClr val="FFFF00"/>
                </a:solidFill>
                <a:effectLst>
                  <a:glow rad="127000">
                    <a:schemeClr val="tx1"/>
                  </a:glow>
                  <a:outerShdw blurRad="38100" dist="38100" dir="2700000" algn="tl">
                    <a:srgbClr val="000000">
                      <a:alpha val="43137"/>
                    </a:srgbClr>
                  </a:outerShdw>
                </a:effectLst>
              </a:rPr>
              <a:t>5434567</a:t>
            </a:r>
          </a:p>
        </p:txBody>
      </p:sp>
      <p:sp>
        <p:nvSpPr>
          <p:cNvPr id="51" name="Rectangle 50"/>
          <p:cNvSpPr/>
          <p:nvPr/>
        </p:nvSpPr>
        <p:spPr>
          <a:xfrm>
            <a:off x="277617" y="4787994"/>
            <a:ext cx="2400267" cy="365781"/>
          </a:xfrm>
          <a:prstGeom prst="rect">
            <a:avLst/>
          </a:prstGeom>
          <a:solidFill>
            <a:srgbClr val="00FF00">
              <a:alpha val="36863"/>
            </a:srgbClr>
          </a:solidFill>
          <a:ln>
            <a:solidFill>
              <a:srgbClr val="00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133" b="1" dirty="0">
                <a:solidFill>
                  <a:schemeClr val="bg1"/>
                </a:solidFill>
                <a:effectLst>
                  <a:outerShdw blurRad="38100" dist="38100" dir="2700000" algn="tl">
                    <a:srgbClr val="000000">
                      <a:alpha val="43137"/>
                    </a:srgbClr>
                  </a:outerShdw>
                </a:effectLst>
              </a:rPr>
              <a:t>   </a:t>
            </a:r>
            <a:r>
              <a:rPr lang="en-CA" sz="2133" b="1" dirty="0" err="1">
                <a:solidFill>
                  <a:schemeClr val="bg1"/>
                </a:solidFill>
                <a:effectLst>
                  <a:outerShdw blurRad="38100" dist="38100" dir="2700000" algn="tl">
                    <a:srgbClr val="000000">
                      <a:alpha val="43137"/>
                    </a:srgbClr>
                  </a:outerShdw>
                </a:effectLst>
              </a:rPr>
              <a:t>homePhone</a:t>
            </a:r>
            <a:r>
              <a:rPr lang="en-CA" sz="2133" b="1" dirty="0">
                <a:solidFill>
                  <a:schemeClr val="bg1"/>
                </a:solidFill>
                <a:effectLst>
                  <a:outerShdw blurRad="38100" dist="38100" dir="2700000" algn="tl">
                    <a:srgbClr val="000000">
                      <a:alpha val="43137"/>
                    </a:srgbClr>
                  </a:outerShdw>
                </a:effectLst>
              </a:rPr>
              <a:t>=@</a:t>
            </a:r>
          </a:p>
        </p:txBody>
      </p:sp>
      <p:sp>
        <p:nvSpPr>
          <p:cNvPr id="52" name="Rectangle 51"/>
          <p:cNvSpPr/>
          <p:nvPr/>
        </p:nvSpPr>
        <p:spPr>
          <a:xfrm>
            <a:off x="287355" y="4303990"/>
            <a:ext cx="2400267" cy="365781"/>
          </a:xfrm>
          <a:prstGeom prst="rect">
            <a:avLst/>
          </a:prstGeom>
          <a:solidFill>
            <a:srgbClr val="00FF00">
              <a:alpha val="36863"/>
            </a:srgbClr>
          </a:solidFill>
          <a:ln>
            <a:solidFill>
              <a:srgbClr val="00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133" b="1" dirty="0" err="1">
                <a:solidFill>
                  <a:schemeClr val="bg1"/>
                </a:solidFill>
                <a:effectLst>
                  <a:outerShdw blurRad="38100" dist="38100" dir="2700000" algn="tl">
                    <a:srgbClr val="000000">
                      <a:alpha val="43137"/>
                    </a:srgbClr>
                  </a:outerShdw>
                </a:effectLst>
              </a:rPr>
              <a:t>cellPhone</a:t>
            </a:r>
            <a:r>
              <a:rPr lang="en-CA" sz="2133" b="1" dirty="0">
                <a:solidFill>
                  <a:schemeClr val="bg1"/>
                </a:solidFill>
                <a:effectLst>
                  <a:outerShdw blurRad="38100" dist="38100" dir="2700000" algn="tl">
                    <a:srgbClr val="000000">
                      <a:alpha val="43137"/>
                    </a:srgbClr>
                  </a:outerShdw>
                </a:effectLst>
              </a:rPr>
              <a:t>=@</a:t>
            </a:r>
          </a:p>
        </p:txBody>
      </p:sp>
      <p:cxnSp>
        <p:nvCxnSpPr>
          <p:cNvPr id="28" name="Straight Arrow Connector 27"/>
          <p:cNvCxnSpPr/>
          <p:nvPr/>
        </p:nvCxnSpPr>
        <p:spPr>
          <a:xfrm flipV="1">
            <a:off x="2447595" y="1607085"/>
            <a:ext cx="1056117" cy="4327323"/>
          </a:xfrm>
          <a:prstGeom prst="straightConnector1">
            <a:avLst/>
          </a:prstGeom>
          <a:ln w="5715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2053" idx="1"/>
          </p:cNvCxnSpPr>
          <p:nvPr/>
        </p:nvCxnSpPr>
        <p:spPr>
          <a:xfrm flipV="1">
            <a:off x="2351585" y="4485225"/>
            <a:ext cx="1581820" cy="469252"/>
          </a:xfrm>
          <a:prstGeom prst="straightConnector1">
            <a:avLst/>
          </a:prstGeom>
          <a:ln w="57150">
            <a:solidFill>
              <a:schemeClr val="accent2"/>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871531" y="4547181"/>
            <a:ext cx="5280587" cy="1246857"/>
          </a:xfrm>
          <a:prstGeom prst="straightConnector1">
            <a:avLst/>
          </a:prstGeom>
          <a:ln w="57150">
            <a:solidFill>
              <a:srgbClr val="FF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0" name="24-Point Star 29"/>
          <p:cNvSpPr/>
          <p:nvPr/>
        </p:nvSpPr>
        <p:spPr>
          <a:xfrm rot="1489001">
            <a:off x="-541308" y="503982"/>
            <a:ext cx="4186587" cy="2206205"/>
          </a:xfrm>
          <a:prstGeom prst="star24">
            <a:avLst/>
          </a:prstGeom>
          <a:solidFill>
            <a:srgbClr val="00FF00"/>
          </a:solidFill>
          <a:ln>
            <a:solidFill>
              <a:srgbClr val="0066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50800" dist="38100" dir="2700000" algn="tl">
                    <a:srgbClr val="000000">
                      <a:alpha val="43137"/>
                    </a:srgbClr>
                  </a:outerShdw>
                </a:effectLst>
              </a:rPr>
              <a:t>Let’s look at it with the debugger!</a:t>
            </a:r>
          </a:p>
        </p:txBody>
      </p:sp>
      <p:pic>
        <p:nvPicPr>
          <p:cNvPr id="54" name="Picture 2"/>
          <p:cNvPicPr>
            <a:picLocks noChangeAspect="1" noChangeArrowheads="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5172" t="16085" r="32386" b="13129"/>
          <a:stretch/>
        </p:blipFill>
        <p:spPr bwMode="auto">
          <a:xfrm>
            <a:off x="3599722" y="2441664"/>
            <a:ext cx="2503303" cy="919835"/>
          </a:xfrm>
          <a:prstGeom prst="rect">
            <a:avLst/>
          </a:prstGeom>
          <a:noFill/>
          <a:ln w="9525">
            <a:solidFill>
              <a:schemeClr val="tx1"/>
            </a:solidFill>
            <a:miter lim="800000"/>
            <a:headEnd/>
            <a:tailEnd/>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Lst>
        </p:spPr>
      </p:pic>
      <p:cxnSp>
        <p:nvCxnSpPr>
          <p:cNvPr id="46" name="Straight Arrow Connector 45"/>
          <p:cNvCxnSpPr/>
          <p:nvPr/>
        </p:nvCxnSpPr>
        <p:spPr>
          <a:xfrm flipV="1">
            <a:off x="2255574" y="2660915"/>
            <a:ext cx="1344149" cy="2793440"/>
          </a:xfrm>
          <a:prstGeom prst="straightConnector1">
            <a:avLst/>
          </a:prstGeom>
          <a:ln w="57150">
            <a:solidFill>
              <a:schemeClr val="accent1">
                <a:lumMod val="75000"/>
              </a:schemeClr>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46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Review</a:t>
            </a:r>
            <a:endParaRPr lang="en-CA" dirty="0"/>
          </a:p>
        </p:txBody>
      </p:sp>
      <p:pic>
        <p:nvPicPr>
          <p:cNvPr id="9" name="Picture 2" descr="C:\Users\smirich\AppData\Local\Temp\SNAGHTMLce40a6f.PNG"/>
          <p:cNvPicPr>
            <a:picLocks noChangeAspect="1" noChangeArrowheads="1"/>
          </p:cNvPicPr>
          <p:nvPr/>
        </p:nvPicPr>
        <p:blipFill rotWithShape="1">
          <a:blip r:embed="rId2">
            <a:extLst>
              <a:ext uri="{28A0092B-C50C-407E-A947-70E740481C1C}">
                <a14:useLocalDpi xmlns:a14="http://schemas.microsoft.com/office/drawing/2010/main" val="0"/>
              </a:ext>
            </a:extLst>
          </a:blip>
          <a:srcRect b="54678"/>
          <a:stretch/>
        </p:blipFill>
        <p:spPr bwMode="auto">
          <a:xfrm>
            <a:off x="127681" y="1832237"/>
            <a:ext cx="4450408" cy="2326385"/>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10" name="Picture 2" descr="C:\Users\smirich\AppData\Local\Temp\SNAGHTMLce40a6f.PNG"/>
          <p:cNvPicPr>
            <a:picLocks noChangeAspect="1" noChangeArrowheads="1"/>
          </p:cNvPicPr>
          <p:nvPr/>
        </p:nvPicPr>
        <p:blipFill rotWithShape="1">
          <a:blip r:embed="rId2">
            <a:extLst>
              <a:ext uri="{28A0092B-C50C-407E-A947-70E740481C1C}">
                <a14:useLocalDpi xmlns:a14="http://schemas.microsoft.com/office/drawing/2010/main" val="0"/>
              </a:ext>
            </a:extLst>
          </a:blip>
          <a:srcRect t="47662"/>
          <a:stretch/>
        </p:blipFill>
        <p:spPr bwMode="auto">
          <a:xfrm>
            <a:off x="73491" y="4056219"/>
            <a:ext cx="4450408" cy="2686524"/>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18" name="Oval 17"/>
          <p:cNvSpPr/>
          <p:nvPr/>
        </p:nvSpPr>
        <p:spPr>
          <a:xfrm>
            <a:off x="2218917" y="4244686"/>
            <a:ext cx="1344679" cy="308224"/>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2" name="TextBox 21">
            <a:extLst>
              <a:ext uri="{FF2B5EF4-FFF2-40B4-BE49-F238E27FC236}">
                <a16:creationId xmlns:a16="http://schemas.microsoft.com/office/drawing/2014/main" id="{78D6299E-7BD1-5558-AE2B-A7F1C4B3C567}"/>
              </a:ext>
            </a:extLst>
          </p:cNvPr>
          <p:cNvSpPr txBox="1"/>
          <p:nvPr/>
        </p:nvSpPr>
        <p:spPr>
          <a:xfrm>
            <a:off x="9269305" y="1601932"/>
            <a:ext cx="2922695" cy="2062103"/>
          </a:xfrm>
          <a:prstGeom prst="rect">
            <a:avLst/>
          </a:prstGeom>
          <a:noFill/>
        </p:spPr>
        <p:txBody>
          <a:bodyPr wrap="square" rtlCol="0">
            <a:spAutoFit/>
          </a:bodyPr>
          <a:lstStyle/>
          <a:p>
            <a:pPr marL="285750" indent="-285750" algn="l">
              <a:buFont typeface="Arial" panose="020B0604020202020204" pitchFamily="34" charset="0"/>
              <a:buChar char="•"/>
            </a:pPr>
            <a:r>
              <a:rPr lang="en-US" sz="1600" b="1" dirty="0">
                <a:solidFill>
                  <a:schemeClr val="bg1"/>
                </a:solidFill>
              </a:rPr>
              <a:t>When a class can’t compile without the other class but does not ‘hold a class-level reference to the other object’</a:t>
            </a:r>
          </a:p>
          <a:p>
            <a:pPr marL="285750" indent="-285750" algn="l">
              <a:buFont typeface="Arial" panose="020B0604020202020204" pitchFamily="34" charset="0"/>
              <a:buChar char="•"/>
            </a:pPr>
            <a:r>
              <a:rPr lang="en-US" sz="1600" b="1" dirty="0">
                <a:solidFill>
                  <a:schemeClr val="bg1"/>
                </a:solidFill>
              </a:rPr>
              <a:t>Can have one-way dependency or two-way dependency</a:t>
            </a:r>
            <a:endParaRPr lang="en-CA" sz="1600" b="1" dirty="0" err="1">
              <a:solidFill>
                <a:schemeClr val="bg1"/>
              </a:solidFill>
            </a:endParaRPr>
          </a:p>
        </p:txBody>
      </p:sp>
      <p:pic>
        <p:nvPicPr>
          <p:cNvPr id="5" name="Picture 4">
            <a:extLst>
              <a:ext uri="{FF2B5EF4-FFF2-40B4-BE49-F238E27FC236}">
                <a16:creationId xmlns:a16="http://schemas.microsoft.com/office/drawing/2014/main" id="{9F619F84-F348-BF71-1458-DF08B0008732}"/>
              </a:ext>
            </a:extLst>
          </p:cNvPr>
          <p:cNvPicPr>
            <a:picLocks noChangeAspect="1"/>
          </p:cNvPicPr>
          <p:nvPr/>
        </p:nvPicPr>
        <p:blipFill>
          <a:blip r:embed="rId3"/>
          <a:stretch>
            <a:fillRect/>
          </a:stretch>
        </p:blipFill>
        <p:spPr>
          <a:xfrm>
            <a:off x="4722947" y="2009391"/>
            <a:ext cx="4664429" cy="4298461"/>
          </a:xfrm>
          <a:prstGeom prst="rect">
            <a:avLst/>
          </a:prstGeom>
        </p:spPr>
      </p:pic>
    </p:spTree>
    <p:extLst>
      <p:ext uri="{BB962C8B-B14F-4D97-AF65-F5344CB8AC3E}">
        <p14:creationId xmlns:p14="http://schemas.microsoft.com/office/powerpoint/2010/main" val="17533564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anim calcmode="lin" valueType="num">
                                      <p:cBhvr>
                                        <p:cTn id="8" dur="2000" fill="hold"/>
                                        <p:tgtEl>
                                          <p:spTgt spid="18"/>
                                        </p:tgtEl>
                                        <p:attrNameLst>
                                          <p:attrName>ppt_w</p:attrName>
                                        </p:attrNameLst>
                                      </p:cBhvr>
                                      <p:tavLst>
                                        <p:tav tm="0" fmla="#ppt_w*sin(2.5*pi*$)">
                                          <p:val>
                                            <p:fltVal val="0"/>
                                          </p:val>
                                        </p:tav>
                                        <p:tav tm="100000">
                                          <p:val>
                                            <p:fltVal val="1"/>
                                          </p:val>
                                        </p:tav>
                                      </p:tavLst>
                                    </p:anim>
                                    <p:anim calcmode="lin" valueType="num">
                                      <p:cBhvr>
                                        <p:cTn id="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(Aggregation) Review</a:t>
            </a:r>
            <a:endParaRPr lang="en-CA" dirty="0"/>
          </a:p>
        </p:txBody>
      </p:sp>
      <p:pic>
        <p:nvPicPr>
          <p:cNvPr id="9" name="Picture 2" descr="C:\Users\smirich\AppData\Local\Temp\SNAGHTMLce40a6f.PNG"/>
          <p:cNvPicPr>
            <a:picLocks noChangeAspect="1" noChangeArrowheads="1"/>
          </p:cNvPicPr>
          <p:nvPr/>
        </p:nvPicPr>
        <p:blipFill rotWithShape="1">
          <a:blip r:embed="rId2">
            <a:extLst>
              <a:ext uri="{28A0092B-C50C-407E-A947-70E740481C1C}">
                <a14:useLocalDpi xmlns:a14="http://schemas.microsoft.com/office/drawing/2010/main" val="0"/>
              </a:ext>
            </a:extLst>
          </a:blip>
          <a:srcRect b="54678"/>
          <a:stretch/>
        </p:blipFill>
        <p:spPr bwMode="auto">
          <a:xfrm>
            <a:off x="127681" y="1832237"/>
            <a:ext cx="4450408" cy="2326385"/>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10" name="Picture 2" descr="C:\Users\smirich\AppData\Local\Temp\SNAGHTMLce40a6f.PNG"/>
          <p:cNvPicPr>
            <a:picLocks noChangeAspect="1" noChangeArrowheads="1"/>
          </p:cNvPicPr>
          <p:nvPr/>
        </p:nvPicPr>
        <p:blipFill rotWithShape="1">
          <a:blip r:embed="rId2">
            <a:extLst>
              <a:ext uri="{28A0092B-C50C-407E-A947-70E740481C1C}">
                <a14:useLocalDpi xmlns:a14="http://schemas.microsoft.com/office/drawing/2010/main" val="0"/>
              </a:ext>
            </a:extLst>
          </a:blip>
          <a:srcRect t="47662"/>
          <a:stretch/>
        </p:blipFill>
        <p:spPr bwMode="auto">
          <a:xfrm>
            <a:off x="73491" y="4056219"/>
            <a:ext cx="4450408" cy="2686524"/>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18" name="Oval 17"/>
          <p:cNvSpPr/>
          <p:nvPr/>
        </p:nvSpPr>
        <p:spPr>
          <a:xfrm>
            <a:off x="1008206" y="2263651"/>
            <a:ext cx="1344679" cy="308224"/>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pic>
        <p:nvPicPr>
          <p:cNvPr id="5" name="Picture 4">
            <a:extLst>
              <a:ext uri="{FF2B5EF4-FFF2-40B4-BE49-F238E27FC236}">
                <a16:creationId xmlns:a16="http://schemas.microsoft.com/office/drawing/2014/main" id="{9F619F84-F348-BF71-1458-DF08B0008732}"/>
              </a:ext>
            </a:extLst>
          </p:cNvPr>
          <p:cNvPicPr>
            <a:picLocks noChangeAspect="1"/>
          </p:cNvPicPr>
          <p:nvPr/>
        </p:nvPicPr>
        <p:blipFill>
          <a:blip r:embed="rId3"/>
          <a:stretch>
            <a:fillRect/>
          </a:stretch>
        </p:blipFill>
        <p:spPr>
          <a:xfrm>
            <a:off x="4722947" y="2009391"/>
            <a:ext cx="4664429" cy="4298461"/>
          </a:xfrm>
          <a:prstGeom prst="rect">
            <a:avLst/>
          </a:prstGeom>
        </p:spPr>
      </p:pic>
      <p:sp>
        <p:nvSpPr>
          <p:cNvPr id="3" name="TextBox 2">
            <a:extLst>
              <a:ext uri="{FF2B5EF4-FFF2-40B4-BE49-F238E27FC236}">
                <a16:creationId xmlns:a16="http://schemas.microsoft.com/office/drawing/2014/main" id="{76DDBB47-2892-F5A3-A7C5-31C7F58681A8}"/>
              </a:ext>
            </a:extLst>
          </p:cNvPr>
          <p:cNvSpPr txBox="1"/>
          <p:nvPr/>
        </p:nvSpPr>
        <p:spPr>
          <a:xfrm>
            <a:off x="9269305" y="1601932"/>
            <a:ext cx="2922695" cy="1323439"/>
          </a:xfrm>
          <a:prstGeom prst="rect">
            <a:avLst/>
          </a:prstGeom>
          <a:noFill/>
        </p:spPr>
        <p:txBody>
          <a:bodyPr wrap="square" rtlCol="0">
            <a:spAutoFit/>
          </a:bodyPr>
          <a:lstStyle/>
          <a:p>
            <a:pPr marL="285750" indent="-285750" algn="l">
              <a:buFont typeface="Arial" panose="020B0604020202020204" pitchFamily="34" charset="0"/>
              <a:buChar char="•"/>
            </a:pPr>
            <a:r>
              <a:rPr lang="en-US" sz="1600" b="1" dirty="0">
                <a:solidFill>
                  <a:schemeClr val="bg1"/>
                </a:solidFill>
              </a:rPr>
              <a:t>When a class can’t compile without the other class AND  </a:t>
            </a:r>
            <a:r>
              <a:rPr lang="en-US" sz="1600" b="1" dirty="0">
                <a:solidFill>
                  <a:schemeClr val="bg1"/>
                </a:solidFill>
                <a:effectLst>
                  <a:glow rad="101600">
                    <a:srgbClr val="FF00FF">
                      <a:alpha val="60000"/>
                    </a:srgbClr>
                  </a:glow>
                </a:effectLst>
              </a:rPr>
              <a:t>‘holds a class-level reference to the other object’</a:t>
            </a:r>
          </a:p>
          <a:p>
            <a:pPr marL="285750" indent="-285750" algn="l">
              <a:buFont typeface="Arial" panose="020B0604020202020204" pitchFamily="34" charset="0"/>
              <a:buChar char="•"/>
            </a:pPr>
            <a:endParaRPr lang="en-US" sz="1600" b="1" dirty="0">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40488481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anim calcmode="lin" valueType="num">
                                      <p:cBhvr>
                                        <p:cTn id="8" dur="2000" fill="hold"/>
                                        <p:tgtEl>
                                          <p:spTgt spid="18"/>
                                        </p:tgtEl>
                                        <p:attrNameLst>
                                          <p:attrName>ppt_w</p:attrName>
                                        </p:attrNameLst>
                                      </p:cBhvr>
                                      <p:tavLst>
                                        <p:tav tm="0" fmla="#ppt_w*sin(2.5*pi*$)">
                                          <p:val>
                                            <p:fltVal val="0"/>
                                          </p:val>
                                        </p:tav>
                                        <p:tav tm="100000">
                                          <p:val>
                                            <p:fltVal val="1"/>
                                          </p:val>
                                        </p:tav>
                                      </p:tavLst>
                                    </p:anim>
                                    <p:anim calcmode="lin" valueType="num">
                                      <p:cBhvr>
                                        <p:cTn id="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Review</a:t>
            </a:r>
            <a:endParaRPr lang="en-CA" dirty="0"/>
          </a:p>
        </p:txBody>
      </p:sp>
      <p:pic>
        <p:nvPicPr>
          <p:cNvPr id="9" name="Picture 2" descr="C:\Users\smirich\AppData\Local\Temp\SNAGHTMLce40a6f.PNG"/>
          <p:cNvPicPr>
            <a:picLocks noChangeAspect="1" noChangeArrowheads="1"/>
          </p:cNvPicPr>
          <p:nvPr/>
        </p:nvPicPr>
        <p:blipFill rotWithShape="1">
          <a:blip r:embed="rId2">
            <a:extLst>
              <a:ext uri="{28A0092B-C50C-407E-A947-70E740481C1C}">
                <a14:useLocalDpi xmlns:a14="http://schemas.microsoft.com/office/drawing/2010/main" val="0"/>
              </a:ext>
            </a:extLst>
          </a:blip>
          <a:srcRect b="54678"/>
          <a:stretch/>
        </p:blipFill>
        <p:spPr bwMode="auto">
          <a:xfrm>
            <a:off x="127681" y="1832237"/>
            <a:ext cx="4450408" cy="2326385"/>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10" name="Picture 2" descr="C:\Users\smirich\AppData\Local\Temp\SNAGHTMLce40a6f.PNG"/>
          <p:cNvPicPr>
            <a:picLocks noChangeAspect="1" noChangeArrowheads="1"/>
          </p:cNvPicPr>
          <p:nvPr/>
        </p:nvPicPr>
        <p:blipFill rotWithShape="1">
          <a:blip r:embed="rId2">
            <a:extLst>
              <a:ext uri="{28A0092B-C50C-407E-A947-70E740481C1C}">
                <a14:useLocalDpi xmlns:a14="http://schemas.microsoft.com/office/drawing/2010/main" val="0"/>
              </a:ext>
            </a:extLst>
          </a:blip>
          <a:srcRect t="47662"/>
          <a:stretch/>
        </p:blipFill>
        <p:spPr bwMode="auto">
          <a:xfrm>
            <a:off x="73491" y="4056219"/>
            <a:ext cx="4450408" cy="2686524"/>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930951" y="1934641"/>
            <a:ext cx="1766830" cy="461665"/>
          </a:xfrm>
          <a:prstGeom prst="rect">
            <a:avLst/>
          </a:prstGeom>
          <a:noFill/>
        </p:spPr>
        <p:txBody>
          <a:bodyPr wrap="none" rtlCol="0">
            <a:spAutoFit/>
          </a:bodyPr>
          <a:lstStyle/>
          <a:p>
            <a:r>
              <a:rPr lang="en-US" sz="2400" dirty="0"/>
              <a:t>Composition</a:t>
            </a:r>
            <a:endParaRPr lang="en-CA" sz="2400" dirty="0"/>
          </a:p>
        </p:txBody>
      </p:sp>
      <p:sp>
        <p:nvSpPr>
          <p:cNvPr id="4" name="TextBox 3"/>
          <p:cNvSpPr txBox="1"/>
          <p:nvPr/>
        </p:nvSpPr>
        <p:spPr>
          <a:xfrm>
            <a:off x="8833795" y="2067454"/>
            <a:ext cx="1691360" cy="461665"/>
          </a:xfrm>
          <a:prstGeom prst="rect">
            <a:avLst/>
          </a:prstGeom>
          <a:noFill/>
        </p:spPr>
        <p:txBody>
          <a:bodyPr wrap="none" rtlCol="0">
            <a:spAutoFit/>
          </a:bodyPr>
          <a:lstStyle/>
          <a:p>
            <a:r>
              <a:rPr lang="en-US" sz="2400" dirty="0"/>
              <a:t>Aggregation</a:t>
            </a:r>
            <a:endParaRPr lang="en-CA" sz="2400" dirty="0"/>
          </a:p>
        </p:txBody>
      </p:sp>
      <p:sp>
        <p:nvSpPr>
          <p:cNvPr id="11" name="TextBox 10"/>
          <p:cNvSpPr txBox="1"/>
          <p:nvPr/>
        </p:nvSpPr>
        <p:spPr>
          <a:xfrm>
            <a:off x="7750772" y="4711884"/>
            <a:ext cx="1752403" cy="461665"/>
          </a:xfrm>
          <a:prstGeom prst="rect">
            <a:avLst/>
          </a:prstGeom>
          <a:noFill/>
        </p:spPr>
        <p:txBody>
          <a:bodyPr wrap="none" rtlCol="0">
            <a:spAutoFit/>
          </a:bodyPr>
          <a:lstStyle/>
          <a:p>
            <a:r>
              <a:rPr lang="en-US" sz="2400" dirty="0"/>
              <a:t>Dependency</a:t>
            </a:r>
            <a:endParaRPr lang="en-CA" sz="2400" dirty="0"/>
          </a:p>
        </p:txBody>
      </p:sp>
      <p:sp>
        <p:nvSpPr>
          <p:cNvPr id="18" name="Oval 17"/>
          <p:cNvSpPr/>
          <p:nvPr/>
        </p:nvSpPr>
        <p:spPr>
          <a:xfrm>
            <a:off x="1012796" y="2220895"/>
            <a:ext cx="1344679" cy="308224"/>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pic>
        <p:nvPicPr>
          <p:cNvPr id="20" name="Picture 19">
            <a:extLst>
              <a:ext uri="{FF2B5EF4-FFF2-40B4-BE49-F238E27FC236}">
                <a16:creationId xmlns:a16="http://schemas.microsoft.com/office/drawing/2014/main" id="{8FC744F7-D38E-AB10-1EE8-483CA07C9FCF}"/>
              </a:ext>
            </a:extLst>
          </p:cNvPr>
          <p:cNvPicPr>
            <a:picLocks noChangeAspect="1"/>
          </p:cNvPicPr>
          <p:nvPr/>
        </p:nvPicPr>
        <p:blipFill>
          <a:blip r:embed="rId3"/>
          <a:stretch>
            <a:fillRect/>
          </a:stretch>
        </p:blipFill>
        <p:spPr>
          <a:xfrm>
            <a:off x="4703083" y="2067454"/>
            <a:ext cx="4292492" cy="4365584"/>
          </a:xfrm>
          <a:prstGeom prst="rect">
            <a:avLst/>
          </a:prstGeom>
        </p:spPr>
      </p:pic>
      <p:sp>
        <p:nvSpPr>
          <p:cNvPr id="22" name="TextBox 21">
            <a:extLst>
              <a:ext uri="{FF2B5EF4-FFF2-40B4-BE49-F238E27FC236}">
                <a16:creationId xmlns:a16="http://schemas.microsoft.com/office/drawing/2014/main" id="{78D6299E-7BD1-5558-AE2B-A7F1C4B3C567}"/>
              </a:ext>
            </a:extLst>
          </p:cNvPr>
          <p:cNvSpPr txBox="1"/>
          <p:nvPr/>
        </p:nvSpPr>
        <p:spPr>
          <a:xfrm>
            <a:off x="9269305" y="1601932"/>
            <a:ext cx="2922695" cy="1323439"/>
          </a:xfrm>
          <a:prstGeom prst="rect">
            <a:avLst/>
          </a:prstGeom>
          <a:noFill/>
        </p:spPr>
        <p:txBody>
          <a:bodyPr wrap="square" rtlCol="0">
            <a:spAutoFit/>
          </a:bodyPr>
          <a:lstStyle/>
          <a:p>
            <a:pPr marL="285750" indent="-285750" algn="l">
              <a:buFont typeface="Arial" panose="020B0604020202020204" pitchFamily="34" charset="0"/>
              <a:buChar char="•"/>
            </a:pPr>
            <a:r>
              <a:rPr lang="en-US" sz="1600" b="1" dirty="0">
                <a:solidFill>
                  <a:schemeClr val="bg1"/>
                </a:solidFill>
              </a:rPr>
              <a:t>When a class can’t compile without the other class AND  </a:t>
            </a:r>
            <a:r>
              <a:rPr lang="en-US" sz="1600" b="1" dirty="0">
                <a:solidFill>
                  <a:schemeClr val="bg1"/>
                </a:solidFill>
                <a:effectLst>
                  <a:glow rad="101600">
                    <a:srgbClr val="FF00FF">
                      <a:alpha val="60000"/>
                    </a:srgbClr>
                  </a:glow>
                </a:effectLst>
              </a:rPr>
              <a:t>‘holds a class-level reference to the other object’</a:t>
            </a:r>
          </a:p>
          <a:p>
            <a:pPr marL="285750" indent="-285750" algn="l">
              <a:buFont typeface="Arial" panose="020B0604020202020204" pitchFamily="34" charset="0"/>
              <a:buChar char="•"/>
            </a:pPr>
            <a:endParaRPr lang="en-US" sz="1600" b="1" dirty="0">
              <a:solidFill>
                <a:schemeClr val="bg1"/>
              </a:solidFill>
              <a:effectLst>
                <a:glow rad="101600">
                  <a:srgbClr val="FF00FF">
                    <a:alpha val="60000"/>
                  </a:srgbClr>
                </a:glow>
              </a:effectLst>
            </a:endParaRPr>
          </a:p>
        </p:txBody>
      </p:sp>
      <p:cxnSp>
        <p:nvCxnSpPr>
          <p:cNvPr id="25" name="Straight Arrow Connector 24">
            <a:extLst>
              <a:ext uri="{FF2B5EF4-FFF2-40B4-BE49-F238E27FC236}">
                <a16:creationId xmlns:a16="http://schemas.microsoft.com/office/drawing/2014/main" id="{1AB0FD0C-F53F-AC48-C2A5-A244E210394F}"/>
              </a:ext>
            </a:extLst>
          </p:cNvPr>
          <p:cNvCxnSpPr/>
          <p:nvPr/>
        </p:nvCxnSpPr>
        <p:spPr>
          <a:xfrm>
            <a:off x="6814366" y="4864632"/>
            <a:ext cx="0" cy="78413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5341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anim calcmode="lin" valueType="num">
                                      <p:cBhvr>
                                        <p:cTn id="8" dur="2000" fill="hold"/>
                                        <p:tgtEl>
                                          <p:spTgt spid="18"/>
                                        </p:tgtEl>
                                        <p:attrNameLst>
                                          <p:attrName>ppt_w</p:attrName>
                                        </p:attrNameLst>
                                      </p:cBhvr>
                                      <p:tavLst>
                                        <p:tav tm="0" fmla="#ppt_w*sin(2.5*pi*$)">
                                          <p:val>
                                            <p:fltVal val="0"/>
                                          </p:val>
                                        </p:tav>
                                        <p:tav tm="100000">
                                          <p:val>
                                            <p:fltVal val="1"/>
                                          </p:val>
                                        </p:tav>
                                      </p:tavLst>
                                    </p:anim>
                                    <p:anim calcmode="lin" valueType="num">
                                      <p:cBhvr>
                                        <p:cTn id="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Review</a:t>
            </a:r>
            <a:endParaRPr lang="en-CA" dirty="0"/>
          </a:p>
        </p:txBody>
      </p:sp>
      <p:pic>
        <p:nvPicPr>
          <p:cNvPr id="9" name="Picture 2" descr="C:\Users\smirich\AppData\Local\Temp\SNAGHTMLce40a6f.PNG"/>
          <p:cNvPicPr>
            <a:picLocks noChangeAspect="1" noChangeArrowheads="1"/>
          </p:cNvPicPr>
          <p:nvPr/>
        </p:nvPicPr>
        <p:blipFill rotWithShape="1">
          <a:blip r:embed="rId2">
            <a:extLst>
              <a:ext uri="{28A0092B-C50C-407E-A947-70E740481C1C}">
                <a14:useLocalDpi xmlns:a14="http://schemas.microsoft.com/office/drawing/2010/main" val="0"/>
              </a:ext>
            </a:extLst>
          </a:blip>
          <a:srcRect b="54678"/>
          <a:stretch/>
        </p:blipFill>
        <p:spPr bwMode="auto">
          <a:xfrm>
            <a:off x="127681" y="1832237"/>
            <a:ext cx="4450408" cy="2326385"/>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10" name="Picture 2" descr="C:\Users\smirich\AppData\Local\Temp\SNAGHTMLce40a6f.PNG"/>
          <p:cNvPicPr>
            <a:picLocks noChangeAspect="1" noChangeArrowheads="1"/>
          </p:cNvPicPr>
          <p:nvPr/>
        </p:nvPicPr>
        <p:blipFill rotWithShape="1">
          <a:blip r:embed="rId2">
            <a:extLst>
              <a:ext uri="{28A0092B-C50C-407E-A947-70E740481C1C}">
                <a14:useLocalDpi xmlns:a14="http://schemas.microsoft.com/office/drawing/2010/main" val="0"/>
              </a:ext>
            </a:extLst>
          </a:blip>
          <a:srcRect t="47662"/>
          <a:stretch/>
        </p:blipFill>
        <p:spPr bwMode="auto">
          <a:xfrm>
            <a:off x="73491" y="4056219"/>
            <a:ext cx="4450408" cy="2686524"/>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930951" y="1934641"/>
            <a:ext cx="1766830" cy="461665"/>
          </a:xfrm>
          <a:prstGeom prst="rect">
            <a:avLst/>
          </a:prstGeom>
          <a:noFill/>
        </p:spPr>
        <p:txBody>
          <a:bodyPr wrap="none" rtlCol="0">
            <a:spAutoFit/>
          </a:bodyPr>
          <a:lstStyle/>
          <a:p>
            <a:r>
              <a:rPr lang="en-US" sz="2400" dirty="0"/>
              <a:t>Composition</a:t>
            </a:r>
            <a:endParaRPr lang="en-CA" sz="2400" dirty="0"/>
          </a:p>
        </p:txBody>
      </p:sp>
      <p:sp>
        <p:nvSpPr>
          <p:cNvPr id="4" name="TextBox 3"/>
          <p:cNvSpPr txBox="1"/>
          <p:nvPr/>
        </p:nvSpPr>
        <p:spPr>
          <a:xfrm>
            <a:off x="8833795" y="2067454"/>
            <a:ext cx="1691360" cy="461665"/>
          </a:xfrm>
          <a:prstGeom prst="rect">
            <a:avLst/>
          </a:prstGeom>
          <a:noFill/>
        </p:spPr>
        <p:txBody>
          <a:bodyPr wrap="none" rtlCol="0">
            <a:spAutoFit/>
          </a:bodyPr>
          <a:lstStyle/>
          <a:p>
            <a:r>
              <a:rPr lang="en-US" sz="2400" dirty="0"/>
              <a:t>Aggregation</a:t>
            </a:r>
            <a:endParaRPr lang="en-CA" sz="2400" dirty="0"/>
          </a:p>
        </p:txBody>
      </p:sp>
      <p:sp>
        <p:nvSpPr>
          <p:cNvPr id="11" name="TextBox 10"/>
          <p:cNvSpPr txBox="1"/>
          <p:nvPr/>
        </p:nvSpPr>
        <p:spPr>
          <a:xfrm>
            <a:off x="7750772" y="4711884"/>
            <a:ext cx="1752403" cy="461665"/>
          </a:xfrm>
          <a:prstGeom prst="rect">
            <a:avLst/>
          </a:prstGeom>
          <a:noFill/>
        </p:spPr>
        <p:txBody>
          <a:bodyPr wrap="none" rtlCol="0">
            <a:spAutoFit/>
          </a:bodyPr>
          <a:lstStyle/>
          <a:p>
            <a:r>
              <a:rPr lang="en-US" sz="2400" dirty="0"/>
              <a:t>Dependency</a:t>
            </a:r>
            <a:endParaRPr lang="en-CA" sz="2400" dirty="0"/>
          </a:p>
        </p:txBody>
      </p:sp>
      <p:sp>
        <p:nvSpPr>
          <p:cNvPr id="18" name="Oval 17"/>
          <p:cNvSpPr/>
          <p:nvPr/>
        </p:nvSpPr>
        <p:spPr>
          <a:xfrm>
            <a:off x="609601" y="2472910"/>
            <a:ext cx="1474410" cy="308224"/>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pic>
        <p:nvPicPr>
          <p:cNvPr id="20" name="Picture 19">
            <a:extLst>
              <a:ext uri="{FF2B5EF4-FFF2-40B4-BE49-F238E27FC236}">
                <a16:creationId xmlns:a16="http://schemas.microsoft.com/office/drawing/2014/main" id="{8FC744F7-D38E-AB10-1EE8-483CA07C9FCF}"/>
              </a:ext>
            </a:extLst>
          </p:cNvPr>
          <p:cNvPicPr>
            <a:picLocks noChangeAspect="1"/>
          </p:cNvPicPr>
          <p:nvPr/>
        </p:nvPicPr>
        <p:blipFill>
          <a:blip r:embed="rId3"/>
          <a:stretch>
            <a:fillRect/>
          </a:stretch>
        </p:blipFill>
        <p:spPr>
          <a:xfrm>
            <a:off x="4703083" y="2067454"/>
            <a:ext cx="4292492" cy="4365584"/>
          </a:xfrm>
          <a:prstGeom prst="rect">
            <a:avLst/>
          </a:prstGeom>
        </p:spPr>
      </p:pic>
      <p:sp>
        <p:nvSpPr>
          <p:cNvPr id="22" name="TextBox 21">
            <a:extLst>
              <a:ext uri="{FF2B5EF4-FFF2-40B4-BE49-F238E27FC236}">
                <a16:creationId xmlns:a16="http://schemas.microsoft.com/office/drawing/2014/main" id="{78D6299E-7BD1-5558-AE2B-A7F1C4B3C567}"/>
              </a:ext>
            </a:extLst>
          </p:cNvPr>
          <p:cNvSpPr txBox="1"/>
          <p:nvPr/>
        </p:nvSpPr>
        <p:spPr>
          <a:xfrm>
            <a:off x="9269305" y="1601932"/>
            <a:ext cx="2922695" cy="1815882"/>
          </a:xfrm>
          <a:prstGeom prst="rect">
            <a:avLst/>
          </a:prstGeom>
          <a:noFill/>
        </p:spPr>
        <p:txBody>
          <a:bodyPr wrap="square" rtlCol="0">
            <a:spAutoFit/>
          </a:bodyPr>
          <a:lstStyle/>
          <a:p>
            <a:pPr marL="285750" indent="-285750" algn="l">
              <a:buFont typeface="Arial" panose="020B0604020202020204" pitchFamily="34" charset="0"/>
              <a:buChar char="•"/>
            </a:pPr>
            <a:r>
              <a:rPr lang="en-US" sz="1600" b="1" dirty="0">
                <a:solidFill>
                  <a:schemeClr val="bg1"/>
                </a:solidFill>
              </a:rPr>
              <a:t>When a class can’t compile without the other class AND  </a:t>
            </a:r>
            <a:r>
              <a:rPr lang="en-US" sz="1600" b="1" dirty="0">
                <a:solidFill>
                  <a:schemeClr val="bg1"/>
                </a:solidFill>
                <a:effectLst>
                  <a:glow rad="101600">
                    <a:srgbClr val="FF00FF">
                      <a:alpha val="60000"/>
                    </a:srgbClr>
                  </a:glow>
                </a:effectLst>
              </a:rPr>
              <a:t>‘holds a class-level reference to the other object’</a:t>
            </a:r>
          </a:p>
          <a:p>
            <a:pPr marL="285750" indent="-285750" algn="l">
              <a:buFont typeface="Arial" panose="020B0604020202020204" pitchFamily="34" charset="0"/>
              <a:buChar char="•"/>
            </a:pPr>
            <a:r>
              <a:rPr lang="en-US" sz="1600" b="1" dirty="0">
                <a:solidFill>
                  <a:schemeClr val="bg1"/>
                </a:solidFill>
                <a:effectLst>
                  <a:glow rad="101600">
                    <a:srgbClr val="FF00FF">
                      <a:alpha val="60000"/>
                    </a:srgbClr>
                  </a:glow>
                </a:effectLst>
              </a:rPr>
              <a:t>AND both objects are born together and die together</a:t>
            </a:r>
          </a:p>
          <a:p>
            <a:pPr marL="285750" indent="-285750" algn="l">
              <a:buFont typeface="Arial" panose="020B0604020202020204" pitchFamily="34" charset="0"/>
              <a:buChar char="•"/>
            </a:pPr>
            <a:endParaRPr lang="en-US" sz="1600" b="1" dirty="0">
              <a:solidFill>
                <a:schemeClr val="bg1"/>
              </a:solidFill>
              <a:effectLst>
                <a:glow rad="101600">
                  <a:srgbClr val="FF00FF">
                    <a:alpha val="60000"/>
                  </a:srgbClr>
                </a:glow>
              </a:effectLst>
            </a:endParaRPr>
          </a:p>
        </p:txBody>
      </p:sp>
      <p:cxnSp>
        <p:nvCxnSpPr>
          <p:cNvPr id="25" name="Straight Arrow Connector 24">
            <a:extLst>
              <a:ext uri="{FF2B5EF4-FFF2-40B4-BE49-F238E27FC236}">
                <a16:creationId xmlns:a16="http://schemas.microsoft.com/office/drawing/2014/main" id="{1AB0FD0C-F53F-AC48-C2A5-A244E210394F}"/>
              </a:ext>
            </a:extLst>
          </p:cNvPr>
          <p:cNvCxnSpPr/>
          <p:nvPr/>
        </p:nvCxnSpPr>
        <p:spPr>
          <a:xfrm>
            <a:off x="6814366" y="4864632"/>
            <a:ext cx="0" cy="784138"/>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689530BE-5F7A-32B1-96FC-3A80E1F70688}"/>
              </a:ext>
            </a:extLst>
          </p:cNvPr>
          <p:cNvSpPr/>
          <p:nvPr/>
        </p:nvSpPr>
        <p:spPr>
          <a:xfrm>
            <a:off x="430258" y="3447979"/>
            <a:ext cx="1344679" cy="308224"/>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3106457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anim calcmode="lin" valueType="num">
                                      <p:cBhvr>
                                        <p:cTn id="8" dur="2000" fill="hold"/>
                                        <p:tgtEl>
                                          <p:spTgt spid="18"/>
                                        </p:tgtEl>
                                        <p:attrNameLst>
                                          <p:attrName>ppt_w</p:attrName>
                                        </p:attrNameLst>
                                      </p:cBhvr>
                                      <p:tavLst>
                                        <p:tav tm="0" fmla="#ppt_w*sin(2.5*pi*$)">
                                          <p:val>
                                            <p:fltVal val="0"/>
                                          </p:val>
                                        </p:tav>
                                        <p:tav tm="100000">
                                          <p:val>
                                            <p:fltVal val="1"/>
                                          </p:val>
                                        </p:tav>
                                      </p:tavLst>
                                    </p:anim>
                                    <p:anim calcmode="lin" valueType="num">
                                      <p:cBhvr>
                                        <p:cTn id="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2000"/>
                                        <p:tgtEl>
                                          <p:spTgt spid="5"/>
                                        </p:tgtEl>
                                      </p:cBhvr>
                                    </p:animEffect>
                                    <p:anim calcmode="lin" valueType="num">
                                      <p:cBhvr>
                                        <p:cTn id="15" dur="2000" fill="hold"/>
                                        <p:tgtEl>
                                          <p:spTgt spid="5"/>
                                        </p:tgtEl>
                                        <p:attrNameLst>
                                          <p:attrName>ppt_w</p:attrName>
                                        </p:attrNameLst>
                                      </p:cBhvr>
                                      <p:tavLst>
                                        <p:tav tm="0" fmla="#ppt_w*sin(2.5*pi*$)">
                                          <p:val>
                                            <p:fltVal val="0"/>
                                          </p:val>
                                        </p:tav>
                                        <p:tav tm="100000">
                                          <p:val>
                                            <p:fltVal val="1"/>
                                          </p:val>
                                        </p:tav>
                                      </p:tavLst>
                                    </p:anim>
                                    <p:anim calcmode="lin" valueType="num">
                                      <p:cBhvr>
                                        <p:cTn id="16"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81" y="-55288"/>
            <a:ext cx="10972800" cy="1143000"/>
          </a:xfrm>
        </p:spPr>
        <p:txBody>
          <a:bodyPr>
            <a:normAutofit fontScale="90000"/>
          </a:bodyPr>
          <a:lstStyle/>
          <a:p>
            <a:r>
              <a:rPr lang="en-CA" sz="3733" dirty="0"/>
              <a:t>Dependency /Association / Aggregation / Composition</a:t>
            </a:r>
            <a:endParaRPr lang="en-US" sz="3733" dirty="0"/>
          </a:p>
        </p:txBody>
      </p:sp>
      <p:sp>
        <p:nvSpPr>
          <p:cNvPr id="3" name="Content Placeholder 2"/>
          <p:cNvSpPr>
            <a:spLocks noGrp="1"/>
          </p:cNvSpPr>
          <p:nvPr>
            <p:ph idx="1"/>
          </p:nvPr>
        </p:nvSpPr>
        <p:spPr>
          <a:xfrm>
            <a:off x="623392" y="932723"/>
            <a:ext cx="10972800" cy="5760640"/>
          </a:xfrm>
          <a:ln>
            <a:noFill/>
          </a:ln>
          <a:effectLst>
            <a:glow rad="139700">
              <a:schemeClr val="accent2">
                <a:satMod val="175000"/>
                <a:alpha val="40000"/>
              </a:schemeClr>
            </a:glow>
          </a:effectLst>
        </p:spPr>
        <p:txBody>
          <a:bodyPr>
            <a:normAutofit fontScale="62500" lnSpcReduction="20000"/>
          </a:bodyPr>
          <a:lstStyle/>
          <a:p>
            <a:r>
              <a:rPr lang="en-CA" dirty="0">
                <a:solidFill>
                  <a:srgbClr val="FF00FF"/>
                </a:solidFill>
              </a:rPr>
              <a:t>Dependency</a:t>
            </a:r>
          </a:p>
          <a:p>
            <a:pPr lvl="1"/>
            <a:r>
              <a:rPr lang="en-CA" sz="3467" dirty="0"/>
              <a:t>Any object that uses another object by instantiating an object locally in a method or by accepting an object reference in a method parameter</a:t>
            </a:r>
          </a:p>
          <a:p>
            <a:r>
              <a:rPr lang="en-CA" dirty="0">
                <a:solidFill>
                  <a:srgbClr val="FF00FF"/>
                </a:solidFill>
              </a:rPr>
              <a:t>Association</a:t>
            </a:r>
          </a:p>
          <a:p>
            <a:pPr lvl="1"/>
            <a:r>
              <a:rPr lang="en-CA" sz="3467" dirty="0"/>
              <a:t>One object holds a reference to another object but there is no ownership to the relationship</a:t>
            </a:r>
          </a:p>
          <a:p>
            <a:r>
              <a:rPr lang="en-CA" dirty="0">
                <a:solidFill>
                  <a:srgbClr val="FF00FF"/>
                </a:solidFill>
              </a:rPr>
              <a:t>Aggregation</a:t>
            </a:r>
          </a:p>
          <a:p>
            <a:pPr lvl="1"/>
            <a:r>
              <a:rPr lang="en-CA" sz="3467" dirty="0"/>
              <a:t>An object holds a reference to another object but both objects can exist independently.  One object has some implied ownership of the other (semantically) but both objects have independent lifespans.  </a:t>
            </a:r>
          </a:p>
          <a:p>
            <a:pPr lvl="1"/>
            <a:r>
              <a:rPr lang="en-CA" sz="3467" dirty="0"/>
              <a:t>The owned object is created outside of the owner object and passed in</a:t>
            </a:r>
          </a:p>
          <a:p>
            <a:r>
              <a:rPr lang="en-CA" dirty="0">
                <a:solidFill>
                  <a:srgbClr val="FF00FF"/>
                </a:solidFill>
              </a:rPr>
              <a:t>Composition</a:t>
            </a:r>
          </a:p>
          <a:p>
            <a:pPr lvl="1"/>
            <a:r>
              <a:rPr lang="en-CA" sz="3467" dirty="0"/>
              <a:t>Same as aggregation except that one of the objects can’t exist without the other one.  </a:t>
            </a:r>
            <a:r>
              <a:rPr lang="en-CA" sz="3467" dirty="0" err="1"/>
              <a:t>ObjectB</a:t>
            </a:r>
            <a:r>
              <a:rPr lang="en-CA" sz="3467" dirty="0"/>
              <a:t> is completely owned by </a:t>
            </a:r>
            <a:r>
              <a:rPr lang="en-CA" sz="3467" dirty="0" err="1"/>
              <a:t>ObjectA</a:t>
            </a:r>
            <a:r>
              <a:rPr lang="en-CA" sz="3467" dirty="0"/>
              <a:t> </a:t>
            </a:r>
            <a:r>
              <a:rPr lang="en-CA" sz="3467" dirty="0">
                <a:solidFill>
                  <a:srgbClr val="FF00FF"/>
                </a:solidFill>
                <a:effectLst>
                  <a:glow rad="228600">
                    <a:schemeClr val="accent2">
                      <a:satMod val="175000"/>
                      <a:alpha val="40000"/>
                    </a:schemeClr>
                  </a:glow>
                  <a:outerShdw blurRad="38100" dist="38100" dir="2700000" algn="tl">
                    <a:srgbClr val="000000">
                      <a:alpha val="43137"/>
                    </a:srgbClr>
                  </a:outerShdw>
                </a:effectLst>
              </a:rPr>
              <a:t>until DEATH!</a:t>
            </a:r>
          </a:p>
          <a:p>
            <a:pPr lvl="1"/>
            <a:r>
              <a:rPr lang="en-CA" sz="3467" dirty="0"/>
              <a:t>Both objects are born (instantiated) at the same time and both die at the same time.</a:t>
            </a:r>
            <a:endParaRPr lang="en-US" sz="3467"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960867" y="1325515"/>
            <a:ext cx="323967" cy="1634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892946" y="4010705"/>
            <a:ext cx="317500" cy="1492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571" y="2902010"/>
            <a:ext cx="1426797" cy="401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959621" y="332515"/>
            <a:ext cx="330200"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311692" y="6246673"/>
            <a:ext cx="5153527" cy="461665"/>
          </a:xfrm>
          <a:prstGeom prst="rect">
            <a:avLst/>
          </a:prstGeom>
        </p:spPr>
        <p:txBody>
          <a:bodyPr wrap="none">
            <a:spAutoFit/>
          </a:bodyPr>
          <a:lstStyle/>
          <a:p>
            <a:r>
              <a:rPr lang="en-CA" sz="2400" b="1" dirty="0">
                <a:solidFill>
                  <a:srgbClr val="FFFF00"/>
                </a:solidFill>
                <a:effectLst>
                  <a:outerShdw blurRad="38100" dist="38100" dir="2700000" algn="tl">
                    <a:srgbClr val="000000">
                      <a:alpha val="43137"/>
                    </a:srgbClr>
                  </a:outerShdw>
                </a:effectLst>
              </a:rPr>
              <a:t>https://vaughnvernon.co/?page_id=31</a:t>
            </a:r>
          </a:p>
        </p:txBody>
      </p:sp>
    </p:spTree>
    <p:extLst>
      <p:ext uri="{BB962C8B-B14F-4D97-AF65-F5344CB8AC3E}">
        <p14:creationId xmlns:p14="http://schemas.microsoft.com/office/powerpoint/2010/main" val="2455645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021F84-42A9-650B-965C-BB7884E04BE4}"/>
              </a:ext>
            </a:extLst>
          </p:cNvPr>
          <p:cNvSpPr>
            <a:spLocks noGrp="1"/>
          </p:cNvSpPr>
          <p:nvPr>
            <p:ph type="title"/>
          </p:nvPr>
        </p:nvSpPr>
        <p:spPr>
          <a:xfrm>
            <a:off x="609600" y="304544"/>
            <a:ext cx="10972800" cy="609855"/>
          </a:xfrm>
        </p:spPr>
        <p:txBody>
          <a:bodyPr/>
          <a:lstStyle/>
          <a:p>
            <a:r>
              <a:rPr lang="en-US" dirty="0"/>
              <a:t>Here’s where polymorphism becomes interesting</a:t>
            </a:r>
            <a:endParaRPr lang="en-CA" dirty="0"/>
          </a:p>
        </p:txBody>
      </p:sp>
      <p:sp>
        <p:nvSpPr>
          <p:cNvPr id="5" name="Text Placeholder 4">
            <a:extLst>
              <a:ext uri="{FF2B5EF4-FFF2-40B4-BE49-F238E27FC236}">
                <a16:creationId xmlns:a16="http://schemas.microsoft.com/office/drawing/2014/main" id="{9E2558D5-EC53-8930-D9C1-53D0E47B21B4}"/>
              </a:ext>
            </a:extLst>
          </p:cNvPr>
          <p:cNvSpPr>
            <a:spLocks noGrp="1"/>
          </p:cNvSpPr>
          <p:nvPr>
            <p:ph type="body" sz="quarter" idx="11"/>
          </p:nvPr>
        </p:nvSpPr>
        <p:spPr/>
        <p:txBody>
          <a:bodyPr/>
          <a:lstStyle/>
          <a:p>
            <a:r>
              <a:rPr lang="en-US" dirty="0"/>
              <a:t>Week-10-buttonandlamp: Start –PART A</a:t>
            </a:r>
            <a:endParaRPr lang="en-CA" dirty="0"/>
          </a:p>
        </p:txBody>
      </p:sp>
    </p:spTree>
    <p:extLst>
      <p:ext uri="{BB962C8B-B14F-4D97-AF65-F5344CB8AC3E}">
        <p14:creationId xmlns:p14="http://schemas.microsoft.com/office/powerpoint/2010/main" val="2999215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2A0A00-A82C-783A-AE5D-30E2FFD59CA6}"/>
              </a:ext>
            </a:extLst>
          </p:cNvPr>
          <p:cNvPicPr>
            <a:picLocks noChangeAspect="1"/>
          </p:cNvPicPr>
          <p:nvPr/>
        </p:nvPicPr>
        <p:blipFill rotWithShape="1">
          <a:blip r:embed="rId2"/>
          <a:srcRect l="7043"/>
          <a:stretch/>
        </p:blipFill>
        <p:spPr>
          <a:xfrm>
            <a:off x="157791" y="924497"/>
            <a:ext cx="3581917" cy="3003050"/>
          </a:xfrm>
          <a:prstGeom prst="rect">
            <a:avLst/>
          </a:prstGeom>
        </p:spPr>
      </p:pic>
      <p:pic>
        <p:nvPicPr>
          <p:cNvPr id="7" name="Picture 6">
            <a:extLst>
              <a:ext uri="{FF2B5EF4-FFF2-40B4-BE49-F238E27FC236}">
                <a16:creationId xmlns:a16="http://schemas.microsoft.com/office/drawing/2014/main" id="{5AC81B5B-8E53-DB6A-BDA9-7D5DFDB2E846}"/>
              </a:ext>
            </a:extLst>
          </p:cNvPr>
          <p:cNvPicPr>
            <a:picLocks noChangeAspect="1"/>
          </p:cNvPicPr>
          <p:nvPr/>
        </p:nvPicPr>
        <p:blipFill>
          <a:blip r:embed="rId3"/>
          <a:stretch>
            <a:fillRect/>
          </a:stretch>
        </p:blipFill>
        <p:spPr>
          <a:xfrm>
            <a:off x="3886281" y="703760"/>
            <a:ext cx="3040149" cy="3577683"/>
          </a:xfrm>
          <a:prstGeom prst="rect">
            <a:avLst/>
          </a:prstGeom>
        </p:spPr>
      </p:pic>
      <p:cxnSp>
        <p:nvCxnSpPr>
          <p:cNvPr id="5" name="Straight Arrow Connector 4"/>
          <p:cNvCxnSpPr>
            <a:cxnSpLocks/>
          </p:cNvCxnSpPr>
          <p:nvPr/>
        </p:nvCxnSpPr>
        <p:spPr>
          <a:xfrm>
            <a:off x="6389134" y="1865065"/>
            <a:ext cx="945317" cy="2137415"/>
          </a:xfrm>
          <a:prstGeom prst="straightConnector1">
            <a:avLst/>
          </a:prstGeom>
          <a:ln w="57150" cmpd="dbl">
            <a:solidFill>
              <a:srgbClr val="FF33CC"/>
            </a:solidFill>
            <a:prstDash val="sysDot"/>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V="1">
            <a:off x="2657866" y="2286376"/>
            <a:ext cx="1790044" cy="588814"/>
          </a:xfrm>
          <a:prstGeom prst="straightConnector1">
            <a:avLst/>
          </a:prstGeom>
          <a:ln w="57150">
            <a:solidFill>
              <a:srgbClr val="FF33CC"/>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7A4CC77-22CC-CDAF-DFF3-5187265D1109}"/>
              </a:ext>
            </a:extLst>
          </p:cNvPr>
          <p:cNvSpPr>
            <a:spLocks noGrp="1"/>
          </p:cNvSpPr>
          <p:nvPr>
            <p:ph type="title"/>
          </p:nvPr>
        </p:nvSpPr>
        <p:spPr/>
        <p:txBody>
          <a:bodyPr/>
          <a:lstStyle/>
          <a:p>
            <a:r>
              <a:rPr lang="en-US" dirty="0"/>
              <a:t>Part A Discussion</a:t>
            </a:r>
            <a:endParaRPr lang="en-CA" dirty="0"/>
          </a:p>
        </p:txBody>
      </p:sp>
      <p:pic>
        <p:nvPicPr>
          <p:cNvPr id="11" name="Picture 10">
            <a:extLst>
              <a:ext uri="{FF2B5EF4-FFF2-40B4-BE49-F238E27FC236}">
                <a16:creationId xmlns:a16="http://schemas.microsoft.com/office/drawing/2014/main" id="{9D9A9FA6-3778-8C66-BB21-1D36A4007D8F}"/>
              </a:ext>
            </a:extLst>
          </p:cNvPr>
          <p:cNvPicPr>
            <a:picLocks noChangeAspect="1"/>
          </p:cNvPicPr>
          <p:nvPr/>
        </p:nvPicPr>
        <p:blipFill>
          <a:blip r:embed="rId4"/>
          <a:stretch>
            <a:fillRect/>
          </a:stretch>
        </p:blipFill>
        <p:spPr>
          <a:xfrm>
            <a:off x="6347844" y="4002480"/>
            <a:ext cx="5813143" cy="2604701"/>
          </a:xfrm>
          <a:prstGeom prst="rect">
            <a:avLst/>
          </a:prstGeom>
        </p:spPr>
      </p:pic>
      <p:cxnSp>
        <p:nvCxnSpPr>
          <p:cNvPr id="14" name="Straight Arrow Connector 13">
            <a:extLst>
              <a:ext uri="{FF2B5EF4-FFF2-40B4-BE49-F238E27FC236}">
                <a16:creationId xmlns:a16="http://schemas.microsoft.com/office/drawing/2014/main" id="{2CB109FF-EEC4-5A3A-0957-5C9591D49F39}"/>
              </a:ext>
            </a:extLst>
          </p:cNvPr>
          <p:cNvCxnSpPr>
            <a:cxnSpLocks/>
          </p:cNvCxnSpPr>
          <p:nvPr/>
        </p:nvCxnSpPr>
        <p:spPr>
          <a:xfrm>
            <a:off x="1591846" y="3201026"/>
            <a:ext cx="3000936" cy="0"/>
          </a:xfrm>
          <a:prstGeom prst="straightConnector1">
            <a:avLst/>
          </a:prstGeom>
          <a:ln w="57150">
            <a:solidFill>
              <a:srgbClr val="FF33CC"/>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A6CB0B6-7AFE-61B2-3CD1-AD536BCE9EA4}"/>
              </a:ext>
            </a:extLst>
          </p:cNvPr>
          <p:cNvCxnSpPr>
            <a:cxnSpLocks/>
          </p:cNvCxnSpPr>
          <p:nvPr/>
        </p:nvCxnSpPr>
        <p:spPr>
          <a:xfrm>
            <a:off x="6242561" y="3782291"/>
            <a:ext cx="469966" cy="1433945"/>
          </a:xfrm>
          <a:prstGeom prst="straightConnector1">
            <a:avLst/>
          </a:prstGeom>
          <a:ln w="57150">
            <a:solidFill>
              <a:srgbClr val="FF33CC"/>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75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upload.wikimedia.org/wikipedia/commons/4/47/Bolt-with-nut.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489" b="89489" l="5125" r="94000">
                        <a14:foregroundMark x1="8375" y1="43796" x2="8375" y2="43796"/>
                        <a14:foregroundMark x1="11000" y1="33285" x2="11000" y2="33285"/>
                        <a14:foregroundMark x1="11563" y1="33139" x2="11563" y2="33139"/>
                        <a14:foregroundMark x1="13375" y1="32555" x2="13375" y2="32555"/>
                        <a14:foregroundMark x1="5125" y1="38832" x2="5125" y2="38832"/>
                        <a14:foregroundMark x1="7625" y1="33577" x2="7625" y2="33577"/>
                        <a14:foregroundMark x1="6125" y1="34453" x2="6125" y2="34453"/>
                        <a14:foregroundMark x1="8313" y1="33723" x2="8313" y2="33723"/>
                        <a14:foregroundMark x1="46438" y1="37080" x2="46438" y2="37080"/>
                        <a14:foregroundMark x1="32688" y1="34453" x2="32688" y2="34453"/>
                        <a14:foregroundMark x1="31125" y1="34745" x2="31125" y2="34745"/>
                        <a14:foregroundMark x1="30375" y1="34745" x2="30375" y2="34745"/>
                        <a14:foregroundMark x1="34750" y1="34015" x2="34750" y2="34015"/>
                        <a14:foregroundMark x1="35250" y1="32117" x2="35250" y2="32117"/>
                        <a14:foregroundMark x1="36938" y1="33139" x2="36938" y2="33139"/>
                        <a14:foregroundMark x1="37750" y1="33285" x2="37750" y2="33285"/>
                        <a14:foregroundMark x1="39438" y1="33723" x2="39438" y2="33723"/>
                        <a14:foregroundMark x1="38813" y1="32555" x2="38813" y2="32555"/>
                        <a14:foregroundMark x1="40313" y1="33577" x2="40313" y2="33577"/>
                        <a14:foregroundMark x1="42500" y1="33723" x2="42500" y2="33723"/>
                        <a14:foregroundMark x1="27813" y1="28467" x2="27813" y2="28467"/>
                        <a14:foregroundMark x1="90688" y1="43212" x2="90688" y2="43212"/>
                        <a14:foregroundMark x1="84313" y1="31971" x2="84313" y2="31971"/>
                        <a14:foregroundMark x1="83125" y1="31679" x2="83125" y2="31679"/>
                        <a14:foregroundMark x1="78938" y1="31679" x2="78938" y2="31679"/>
                        <a14:foregroundMark x1="76000" y1="31971" x2="76000" y2="31971"/>
                        <a14:foregroundMark x1="71563" y1="31679" x2="71563" y2="31679"/>
                        <a14:foregroundMark x1="65063" y1="31971" x2="65063" y2="31971"/>
                        <a14:foregroundMark x1="57250" y1="31387" x2="57250" y2="31387"/>
                        <a14:foregroundMark x1="49750" y1="31971" x2="49750" y2="31971"/>
                        <a14:foregroundMark x1="48313" y1="31387" x2="48313" y2="31387"/>
                        <a14:foregroundMark x1="46063" y1="32409" x2="46063" y2="32409"/>
                        <a14:foregroundMark x1="44000" y1="33139" x2="44000" y2="33139"/>
                        <a14:foregroundMark x1="45438" y1="32847" x2="45438" y2="32847"/>
                        <a14:foregroundMark x1="84313" y1="26569" x2="84313" y2="26569"/>
                        <a14:foregroundMark x1="83313" y1="24526" x2="83313" y2="24526"/>
                        <a14:foregroundMark x1="86125" y1="22190" x2="86125" y2="22190"/>
                        <a14:foregroundMark x1="84625" y1="21752" x2="84625" y2="21752"/>
                        <a14:foregroundMark x1="83938" y1="21460" x2="83938" y2="21460"/>
                        <a14:foregroundMark x1="82563" y1="29635" x2="82563" y2="29635"/>
                        <a14:foregroundMark x1="94000" y1="44672" x2="94000" y2="44672"/>
                      </a14:backgroundRemoval>
                    </a14:imgEffect>
                  </a14:imgLayer>
                </a14:imgProps>
              </a:ext>
              <a:ext uri="{28A0092B-C50C-407E-A947-70E740481C1C}">
                <a14:useLocalDpi xmlns:a14="http://schemas.microsoft.com/office/drawing/2010/main" val="0"/>
              </a:ext>
            </a:extLst>
          </a:blip>
          <a:srcRect/>
          <a:stretch>
            <a:fillRect/>
          </a:stretch>
        </p:blipFill>
        <p:spPr bwMode="auto">
          <a:xfrm>
            <a:off x="815413" y="3525012"/>
            <a:ext cx="9505056" cy="40693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23392" y="164637"/>
            <a:ext cx="10972800" cy="1143000"/>
          </a:xfrm>
        </p:spPr>
        <p:txBody>
          <a:bodyPr/>
          <a:lstStyle/>
          <a:p>
            <a:r>
              <a:rPr lang="en-US" dirty="0"/>
              <a:t>Tightly Coupled</a:t>
            </a:r>
          </a:p>
        </p:txBody>
      </p:sp>
      <p:pic>
        <p:nvPicPr>
          <p:cNvPr id="1026" name="Picture 2" descr="http://upload.wikimedia.org/wikipedia/commons/4/47/Bolt-with-nut.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489" b="89489" l="5125" r="94000">
                        <a14:foregroundMark x1="8375" y1="43796" x2="8375" y2="43796"/>
                        <a14:foregroundMark x1="11000" y1="33285" x2="11000" y2="33285"/>
                        <a14:foregroundMark x1="11563" y1="33139" x2="11563" y2="33139"/>
                        <a14:foregroundMark x1="13375" y1="32555" x2="13375" y2="32555"/>
                        <a14:foregroundMark x1="5125" y1="38832" x2="5125" y2="38832"/>
                        <a14:foregroundMark x1="7625" y1="33577" x2="7625" y2="33577"/>
                        <a14:foregroundMark x1="6125" y1="34453" x2="6125" y2="34453"/>
                        <a14:foregroundMark x1="8313" y1="33723" x2="8313" y2="33723"/>
                        <a14:foregroundMark x1="46438" y1="37080" x2="46438" y2="37080"/>
                        <a14:foregroundMark x1="32688" y1="34453" x2="32688" y2="34453"/>
                        <a14:foregroundMark x1="31125" y1="34745" x2="31125" y2="34745"/>
                        <a14:foregroundMark x1="30375" y1="34745" x2="30375" y2="34745"/>
                        <a14:foregroundMark x1="34750" y1="34015" x2="34750" y2="34015"/>
                        <a14:foregroundMark x1="35250" y1="32117" x2="35250" y2="32117"/>
                        <a14:foregroundMark x1="36938" y1="33139" x2="36938" y2="33139"/>
                        <a14:foregroundMark x1="37750" y1="33285" x2="37750" y2="33285"/>
                        <a14:foregroundMark x1="39438" y1="33723" x2="39438" y2="33723"/>
                        <a14:foregroundMark x1="38813" y1="32555" x2="38813" y2="32555"/>
                        <a14:foregroundMark x1="40313" y1="33577" x2="40313" y2="33577"/>
                        <a14:foregroundMark x1="42500" y1="33723" x2="42500" y2="33723"/>
                        <a14:foregroundMark x1="27813" y1="28467" x2="27813" y2="28467"/>
                        <a14:foregroundMark x1="90688" y1="43212" x2="90688" y2="43212"/>
                        <a14:foregroundMark x1="84313" y1="31971" x2="84313" y2="31971"/>
                        <a14:foregroundMark x1="83125" y1="31679" x2="83125" y2="31679"/>
                        <a14:foregroundMark x1="78938" y1="31679" x2="78938" y2="31679"/>
                        <a14:foregroundMark x1="76000" y1="31971" x2="76000" y2="31971"/>
                        <a14:foregroundMark x1="71563" y1="31679" x2="71563" y2="31679"/>
                        <a14:foregroundMark x1="65063" y1="31971" x2="65063" y2="31971"/>
                        <a14:foregroundMark x1="57250" y1="31387" x2="57250" y2="31387"/>
                        <a14:foregroundMark x1="49750" y1="31971" x2="49750" y2="31971"/>
                        <a14:foregroundMark x1="48313" y1="31387" x2="48313" y2="31387"/>
                        <a14:foregroundMark x1="46063" y1="32409" x2="46063" y2="32409"/>
                        <a14:foregroundMark x1="44000" y1="33139" x2="44000" y2="33139"/>
                        <a14:foregroundMark x1="45438" y1="32847" x2="45438" y2="32847"/>
                        <a14:foregroundMark x1="84313" y1="26569" x2="84313" y2="26569"/>
                        <a14:foregroundMark x1="83313" y1="24526" x2="83313" y2="24526"/>
                        <a14:foregroundMark x1="86125" y1="22190" x2="86125" y2="22190"/>
                        <a14:foregroundMark x1="84625" y1="21752" x2="84625" y2="21752"/>
                        <a14:foregroundMark x1="83938" y1="21460" x2="83938" y2="21460"/>
                        <a14:foregroundMark x1="82563" y1="29635" x2="82563" y2="29635"/>
                        <a14:foregroundMark x1="94000" y1="44672" x2="94000" y2="44672"/>
                      </a14:backgroundRemoval>
                    </a14:imgEffect>
                  </a14:imgLayer>
                </a14:imgProps>
              </a:ext>
              <a:ext uri="{28A0092B-C50C-407E-A947-70E740481C1C}">
                <a14:useLocalDpi xmlns:a14="http://schemas.microsoft.com/office/drawing/2010/main" val="0"/>
              </a:ext>
            </a:extLst>
          </a:blip>
          <a:srcRect/>
          <a:stretch>
            <a:fillRect/>
          </a:stretch>
        </p:blipFill>
        <p:spPr bwMode="auto">
          <a:xfrm>
            <a:off x="815413" y="932724"/>
            <a:ext cx="9505056" cy="40693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66372" y="1494118"/>
            <a:ext cx="2688299" cy="508856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Button1</a:t>
            </a:r>
          </a:p>
        </p:txBody>
      </p:sp>
      <p:sp>
        <p:nvSpPr>
          <p:cNvPr id="6" name="Rectangle 5"/>
          <p:cNvSpPr/>
          <p:nvPr/>
        </p:nvSpPr>
        <p:spPr>
          <a:xfrm>
            <a:off x="6054671" y="1494118"/>
            <a:ext cx="2688299" cy="5088565"/>
          </a:xfrm>
          <a:prstGeom prst="rect">
            <a:avLst/>
          </a:prstGeom>
          <a:gradFill>
            <a:gsLst>
              <a:gs pos="0">
                <a:srgbClr val="00FF00">
                  <a:lumMod val="45000"/>
                </a:srgbClr>
              </a:gs>
              <a:gs pos="98750">
                <a:schemeClr val="tx1">
                  <a:lumMod val="24000"/>
                </a:schemeClr>
              </a:gs>
              <a:gs pos="96000">
                <a:schemeClr val="tx1">
                  <a:lumMod val="24000"/>
                </a:schemeClr>
              </a:gs>
            </a:gsLst>
            <a:path path="circle">
              <a:fillToRect l="50000" t="50000" r="50000" b="50000"/>
            </a:path>
          </a:gra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Lightbulb1</a:t>
            </a:r>
          </a:p>
        </p:txBody>
      </p:sp>
      <p:sp>
        <p:nvSpPr>
          <p:cNvPr id="3" name="Down Arrow 2"/>
          <p:cNvSpPr/>
          <p:nvPr/>
        </p:nvSpPr>
        <p:spPr>
          <a:xfrm rot="16200000">
            <a:off x="5615947" y="1863276"/>
            <a:ext cx="1056117" cy="11521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Down Arrow 7"/>
          <p:cNvSpPr/>
          <p:nvPr/>
        </p:nvSpPr>
        <p:spPr>
          <a:xfrm rot="16200000">
            <a:off x="5615947" y="4629133"/>
            <a:ext cx="1056117" cy="11521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045323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 Diagram</a:t>
            </a:r>
          </a:p>
        </p:txBody>
      </p:sp>
      <p:pic>
        <p:nvPicPr>
          <p:cNvPr id="3" name="Picture 2">
            <a:extLst>
              <a:ext uri="{FF2B5EF4-FFF2-40B4-BE49-F238E27FC236}">
                <a16:creationId xmlns:a16="http://schemas.microsoft.com/office/drawing/2014/main" id="{24AB9571-59F3-43D7-09DF-C5039EB67246}"/>
              </a:ext>
            </a:extLst>
          </p:cNvPr>
          <p:cNvPicPr>
            <a:picLocks noChangeAspect="1"/>
          </p:cNvPicPr>
          <p:nvPr/>
        </p:nvPicPr>
        <p:blipFill>
          <a:blip r:embed="rId2"/>
          <a:stretch>
            <a:fillRect/>
          </a:stretch>
        </p:blipFill>
        <p:spPr>
          <a:xfrm>
            <a:off x="2090563" y="2195036"/>
            <a:ext cx="8167460" cy="2093794"/>
          </a:xfrm>
          <a:prstGeom prst="rect">
            <a:avLst/>
          </a:prstGeom>
          <a:effectLst>
            <a:outerShdw blurRad="50800" dist="50800" dir="2700000" algn="ctr" rotWithShape="0">
              <a:schemeClr val="tx1"/>
            </a:outerShdw>
          </a:effectLst>
        </p:spPr>
      </p:pic>
      <p:sp>
        <p:nvSpPr>
          <p:cNvPr id="4" name="TextBox 3">
            <a:extLst>
              <a:ext uri="{FF2B5EF4-FFF2-40B4-BE49-F238E27FC236}">
                <a16:creationId xmlns:a16="http://schemas.microsoft.com/office/drawing/2014/main" id="{1AD14889-22B1-B5B0-62F1-2AE4250E6514}"/>
              </a:ext>
            </a:extLst>
          </p:cNvPr>
          <p:cNvSpPr txBox="1"/>
          <p:nvPr/>
        </p:nvSpPr>
        <p:spPr>
          <a:xfrm>
            <a:off x="8196733" y="4288830"/>
            <a:ext cx="2610604" cy="646331"/>
          </a:xfrm>
          <a:prstGeom prst="rect">
            <a:avLst/>
          </a:prstGeom>
          <a:noFill/>
        </p:spPr>
        <p:txBody>
          <a:bodyPr wrap="square" rtlCol="0">
            <a:spAutoFit/>
          </a:bodyPr>
          <a:lstStyle/>
          <a:p>
            <a:r>
              <a:rPr lang="en-US" sz="3600" b="1" i="1" dirty="0">
                <a:solidFill>
                  <a:srgbClr val="00FF00"/>
                </a:solidFill>
                <a:effectLst>
                  <a:outerShdw blurRad="38100" dist="38100" dir="2700000" algn="tl">
                    <a:srgbClr val="000000">
                      <a:alpha val="43137"/>
                    </a:srgbClr>
                  </a:outerShdw>
                </a:effectLst>
              </a:rPr>
              <a:t>Composition</a:t>
            </a:r>
            <a:endParaRPr lang="en-CA" sz="3600" b="1" i="1" dirty="0">
              <a:solidFill>
                <a:srgbClr val="00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3337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me ask you…</a:t>
            </a:r>
            <a:endParaRPr lang="en-CA" dirty="0"/>
          </a:p>
        </p:txBody>
      </p:sp>
      <p:sp>
        <p:nvSpPr>
          <p:cNvPr id="3" name="Content Placeholder 2"/>
          <p:cNvSpPr>
            <a:spLocks noGrp="1"/>
          </p:cNvSpPr>
          <p:nvPr>
            <p:ph idx="1"/>
          </p:nvPr>
        </p:nvSpPr>
        <p:spPr>
          <a:xfrm>
            <a:off x="431371" y="1220755"/>
            <a:ext cx="10972800" cy="4525963"/>
          </a:xfrm>
        </p:spPr>
        <p:txBody>
          <a:bodyPr>
            <a:normAutofit fontScale="92500" lnSpcReduction="20000"/>
          </a:bodyPr>
          <a:lstStyle/>
          <a:p>
            <a:r>
              <a:rPr lang="en-US" b="1" dirty="0">
                <a:solidFill>
                  <a:schemeClr val="bg1"/>
                </a:solidFill>
                <a:effectLst>
                  <a:outerShdw blurRad="38100" dist="38100" dir="2700000" algn="tl">
                    <a:srgbClr val="000000">
                      <a:alpha val="43137"/>
                    </a:srgbClr>
                  </a:outerShdw>
                </a:effectLst>
              </a:rPr>
              <a:t>Do you remember (in </a:t>
            </a:r>
            <a:r>
              <a:rPr lang="en-US" b="1">
                <a:solidFill>
                  <a:schemeClr val="bg1"/>
                </a:solidFill>
                <a:effectLst>
                  <a:outerShdw blurRad="38100" dist="38100" dir="2700000" algn="tl">
                    <a:srgbClr val="000000">
                      <a:alpha val="43137"/>
                    </a:srgbClr>
                  </a:outerShdw>
                </a:effectLst>
              </a:rPr>
              <a:t>your brain</a:t>
            </a:r>
            <a:r>
              <a:rPr lang="en-US" b="1" dirty="0">
                <a:solidFill>
                  <a:schemeClr val="bg1"/>
                </a:solidFill>
                <a:effectLst>
                  <a:outerShdw blurRad="38100" dist="38100" dir="2700000" algn="tl">
                    <a:srgbClr val="000000">
                      <a:alpha val="43137"/>
                    </a:srgbClr>
                  </a:outerShdw>
                </a:effectLst>
              </a:rPr>
              <a:t>) where to find every </a:t>
            </a:r>
            <a:r>
              <a:rPr lang="en-US" b="1" dirty="0" err="1">
                <a:solidFill>
                  <a:schemeClr val="bg1"/>
                </a:solidFill>
                <a:effectLst>
                  <a:outerShdw blurRad="38100" dist="38100" dir="2700000" algn="tl">
                    <a:srgbClr val="000000">
                      <a:alpha val="43137"/>
                    </a:srgbClr>
                  </a:outerShdw>
                </a:effectLst>
              </a:rPr>
              <a:t>PayPhone</a:t>
            </a:r>
            <a:r>
              <a:rPr lang="en-US" b="1" dirty="0">
                <a:solidFill>
                  <a:schemeClr val="bg1"/>
                </a:solidFill>
                <a:effectLst>
                  <a:outerShdw blurRad="38100" dist="38100" dir="2700000" algn="tl">
                    <a:srgbClr val="000000">
                      <a:alpha val="43137"/>
                    </a:srgbClr>
                  </a:outerShdw>
                </a:effectLst>
              </a:rPr>
              <a:t> in the world?</a:t>
            </a:r>
          </a:p>
          <a:p>
            <a:r>
              <a:rPr lang="en-US" b="1" dirty="0">
                <a:solidFill>
                  <a:srgbClr val="FF33CC"/>
                </a:solidFill>
                <a:effectLst>
                  <a:outerShdw blurRad="38100" dist="38100" dir="2700000" algn="tl">
                    <a:srgbClr val="000000">
                      <a:alpha val="43137"/>
                    </a:srgbClr>
                  </a:outerShdw>
                </a:effectLst>
              </a:rPr>
              <a:t>Do you like to know where your </a:t>
            </a:r>
            <a:r>
              <a:rPr lang="en-US" b="1" dirty="0" err="1">
                <a:solidFill>
                  <a:srgbClr val="FF33CC"/>
                </a:solidFill>
                <a:effectLst>
                  <a:outerShdw blurRad="38100" dist="38100" dir="2700000" algn="tl">
                    <a:srgbClr val="000000">
                      <a:alpha val="43137"/>
                    </a:srgbClr>
                  </a:outerShdw>
                </a:effectLst>
              </a:rPr>
              <a:t>CellPhone</a:t>
            </a:r>
            <a:r>
              <a:rPr lang="en-US" b="1" dirty="0">
                <a:solidFill>
                  <a:srgbClr val="FF33CC"/>
                </a:solidFill>
                <a:effectLst>
                  <a:outerShdw blurRad="38100" dist="38100" dir="2700000" algn="tl">
                    <a:srgbClr val="000000">
                      <a:alpha val="43137"/>
                    </a:srgbClr>
                  </a:outerShdw>
                </a:effectLst>
              </a:rPr>
              <a:t> is at all times?</a:t>
            </a:r>
          </a:p>
          <a:p>
            <a:r>
              <a:rPr lang="en-US" b="1" dirty="0">
                <a:solidFill>
                  <a:schemeClr val="bg1"/>
                </a:solidFill>
                <a:effectLst>
                  <a:outerShdw blurRad="38100" dist="38100" dir="2700000" algn="tl">
                    <a:srgbClr val="000000">
                      <a:alpha val="43137"/>
                    </a:srgbClr>
                  </a:outerShdw>
                </a:effectLst>
              </a:rPr>
              <a:t>Is it very important to you to know where your Heart is at all times?</a:t>
            </a:r>
          </a:p>
          <a:p>
            <a:r>
              <a:rPr lang="en-US" b="1" dirty="0">
                <a:solidFill>
                  <a:srgbClr val="FF33CC"/>
                </a:solidFill>
                <a:effectLst>
                  <a:outerShdw blurRad="38100" dist="38100" dir="2700000" algn="tl">
                    <a:srgbClr val="000000">
                      <a:alpha val="43137"/>
                    </a:srgbClr>
                  </a:outerShdw>
                </a:effectLst>
              </a:rPr>
              <a:t>Are you willing to loan your </a:t>
            </a:r>
            <a:r>
              <a:rPr lang="en-US" b="1" dirty="0" err="1">
                <a:solidFill>
                  <a:srgbClr val="FF33CC"/>
                </a:solidFill>
                <a:effectLst>
                  <a:outerShdw blurRad="38100" dist="38100" dir="2700000" algn="tl">
                    <a:srgbClr val="000000">
                      <a:alpha val="43137"/>
                    </a:srgbClr>
                  </a:outerShdw>
                </a:effectLst>
              </a:rPr>
              <a:t>CellPhone</a:t>
            </a:r>
            <a:r>
              <a:rPr lang="en-US" b="1" dirty="0">
                <a:solidFill>
                  <a:srgbClr val="FF33CC"/>
                </a:solidFill>
                <a:effectLst>
                  <a:outerShdw blurRad="38100" dist="38100" dir="2700000" algn="tl">
                    <a:srgbClr val="000000">
                      <a:alpha val="43137"/>
                    </a:srgbClr>
                  </a:outerShdw>
                </a:effectLst>
              </a:rPr>
              <a:t> to a friend?</a:t>
            </a:r>
          </a:p>
          <a:p>
            <a:r>
              <a:rPr lang="en-US" b="1" dirty="0">
                <a:solidFill>
                  <a:schemeClr val="bg1"/>
                </a:solidFill>
                <a:effectLst>
                  <a:outerShdw blurRad="38100" dist="38100" dir="2700000" algn="tl">
                    <a:srgbClr val="000000">
                      <a:alpha val="43137"/>
                    </a:srgbClr>
                  </a:outerShdw>
                </a:effectLst>
              </a:rPr>
              <a:t>Are you willing to loan your Heart to a friend?</a:t>
            </a:r>
            <a:endParaRPr lang="en-CA"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199427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352" y="-159561"/>
            <a:ext cx="10972800" cy="1143000"/>
          </a:xfrm>
        </p:spPr>
        <p:txBody>
          <a:bodyPr>
            <a:normAutofit/>
          </a:bodyPr>
          <a:lstStyle/>
          <a:p>
            <a:pPr algn="l"/>
            <a:r>
              <a:rPr lang="en-US" sz="4267" dirty="0"/>
              <a:t>But now I want to control a Fan</a:t>
            </a:r>
          </a:p>
        </p:txBody>
      </p:sp>
      <p:sp>
        <p:nvSpPr>
          <p:cNvPr id="3" name="Oval 2"/>
          <p:cNvSpPr/>
          <p:nvPr/>
        </p:nvSpPr>
        <p:spPr>
          <a:xfrm>
            <a:off x="4367808" y="2605123"/>
            <a:ext cx="1347720" cy="576064"/>
          </a:xfrm>
          <a:prstGeom prst="ellipse">
            <a:avLst/>
          </a:prstGeom>
          <a:solidFill>
            <a:srgbClr val="FF0000">
              <a:alpha val="4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2D675D73-4EE2-597D-4D01-9161ED2863A2}"/>
              </a:ext>
            </a:extLst>
          </p:cNvPr>
          <p:cNvPicPr>
            <a:picLocks noChangeAspect="1"/>
          </p:cNvPicPr>
          <p:nvPr/>
        </p:nvPicPr>
        <p:blipFill rotWithShape="1">
          <a:blip r:embed="rId2"/>
          <a:srcRect l="7043"/>
          <a:stretch/>
        </p:blipFill>
        <p:spPr>
          <a:xfrm>
            <a:off x="157791" y="924497"/>
            <a:ext cx="3581917" cy="3003050"/>
          </a:xfrm>
          <a:prstGeom prst="rect">
            <a:avLst/>
          </a:prstGeom>
        </p:spPr>
      </p:pic>
      <p:pic>
        <p:nvPicPr>
          <p:cNvPr id="7" name="Picture 6">
            <a:extLst>
              <a:ext uri="{FF2B5EF4-FFF2-40B4-BE49-F238E27FC236}">
                <a16:creationId xmlns:a16="http://schemas.microsoft.com/office/drawing/2014/main" id="{E75549D3-B257-486B-68AC-808DEE4939E6}"/>
              </a:ext>
            </a:extLst>
          </p:cNvPr>
          <p:cNvPicPr>
            <a:picLocks noChangeAspect="1"/>
          </p:cNvPicPr>
          <p:nvPr/>
        </p:nvPicPr>
        <p:blipFill>
          <a:blip r:embed="rId3"/>
          <a:stretch>
            <a:fillRect/>
          </a:stretch>
        </p:blipFill>
        <p:spPr>
          <a:xfrm>
            <a:off x="4044246" y="1143000"/>
            <a:ext cx="3040149" cy="3577683"/>
          </a:xfrm>
          <a:prstGeom prst="rect">
            <a:avLst/>
          </a:prstGeom>
        </p:spPr>
      </p:pic>
      <p:pic>
        <p:nvPicPr>
          <p:cNvPr id="8" name="Picture 7">
            <a:extLst>
              <a:ext uri="{FF2B5EF4-FFF2-40B4-BE49-F238E27FC236}">
                <a16:creationId xmlns:a16="http://schemas.microsoft.com/office/drawing/2014/main" id="{0236F34E-5EAB-F288-0D35-AD71E05FC30A}"/>
              </a:ext>
            </a:extLst>
          </p:cNvPr>
          <p:cNvPicPr>
            <a:picLocks noChangeAspect="1"/>
          </p:cNvPicPr>
          <p:nvPr/>
        </p:nvPicPr>
        <p:blipFill rotWithShape="1">
          <a:blip r:embed="rId4"/>
          <a:srcRect r="44277"/>
          <a:stretch/>
        </p:blipFill>
        <p:spPr>
          <a:xfrm>
            <a:off x="7831640" y="1123671"/>
            <a:ext cx="3239267" cy="2604701"/>
          </a:xfrm>
          <a:prstGeom prst="rect">
            <a:avLst/>
          </a:prstGeom>
        </p:spPr>
      </p:pic>
      <p:pic>
        <p:nvPicPr>
          <p:cNvPr id="10" name="Picture 9">
            <a:extLst>
              <a:ext uri="{FF2B5EF4-FFF2-40B4-BE49-F238E27FC236}">
                <a16:creationId xmlns:a16="http://schemas.microsoft.com/office/drawing/2014/main" id="{F149AE10-A19B-A0C2-D5A3-4138D8599114}"/>
              </a:ext>
            </a:extLst>
          </p:cNvPr>
          <p:cNvPicPr>
            <a:picLocks noChangeAspect="1"/>
          </p:cNvPicPr>
          <p:nvPr/>
        </p:nvPicPr>
        <p:blipFill>
          <a:blip r:embed="rId5"/>
          <a:stretch>
            <a:fillRect/>
          </a:stretch>
        </p:blipFill>
        <p:spPr>
          <a:xfrm>
            <a:off x="6773763" y="4215866"/>
            <a:ext cx="5044389" cy="2498841"/>
          </a:xfrm>
          <a:prstGeom prst="rect">
            <a:avLst/>
          </a:prstGeom>
        </p:spPr>
      </p:pic>
      <p:sp>
        <p:nvSpPr>
          <p:cNvPr id="11" name="TextBox 10">
            <a:extLst>
              <a:ext uri="{FF2B5EF4-FFF2-40B4-BE49-F238E27FC236}">
                <a16:creationId xmlns:a16="http://schemas.microsoft.com/office/drawing/2014/main" id="{271D9E2F-3597-206B-DC94-07A427B7EEB6}"/>
              </a:ext>
            </a:extLst>
          </p:cNvPr>
          <p:cNvSpPr txBox="1"/>
          <p:nvPr/>
        </p:nvSpPr>
        <p:spPr>
          <a:xfrm rot="20497048">
            <a:off x="1163008" y="4495790"/>
            <a:ext cx="2762451" cy="1938992"/>
          </a:xfrm>
          <a:prstGeom prst="rect">
            <a:avLst/>
          </a:prstGeom>
          <a:noFill/>
        </p:spPr>
        <p:txBody>
          <a:bodyPr wrap="square" rtlCol="0">
            <a:spAutoFit/>
          </a:bodyPr>
          <a:lstStyle/>
          <a:p>
            <a:pPr algn="ctr"/>
            <a:r>
              <a:rPr lang="en-US" sz="2400" b="1" dirty="0">
                <a:solidFill>
                  <a:schemeClr val="bg1"/>
                </a:solidFill>
                <a:effectLst>
                  <a:glow rad="101600">
                    <a:srgbClr val="FF00FF">
                      <a:alpha val="60000"/>
                    </a:srgbClr>
                  </a:glow>
                </a:effectLst>
              </a:rPr>
              <a:t>Uh Oh!!!  So much code to rewrite!  And now Button won’t work with Lamp anymore!</a:t>
            </a:r>
            <a:endParaRPr lang="en-CA" sz="2400" b="1" dirty="0" err="1">
              <a:solidFill>
                <a:schemeClr val="bg1"/>
              </a:solidFill>
              <a:effectLst>
                <a:glow rad="101600">
                  <a:srgbClr val="FF00FF">
                    <a:alpha val="60000"/>
                  </a:srgbClr>
                </a:glow>
              </a:effectLst>
            </a:endParaRPr>
          </a:p>
        </p:txBody>
      </p:sp>
      <p:sp>
        <p:nvSpPr>
          <p:cNvPr id="12" name="Multiplication Sign 11">
            <a:extLst>
              <a:ext uri="{FF2B5EF4-FFF2-40B4-BE49-F238E27FC236}">
                <a16:creationId xmlns:a16="http://schemas.microsoft.com/office/drawing/2014/main" id="{75BB5A5C-FE38-D269-451E-55E0447D95C0}"/>
              </a:ext>
            </a:extLst>
          </p:cNvPr>
          <p:cNvSpPr/>
          <p:nvPr/>
        </p:nvSpPr>
        <p:spPr>
          <a:xfrm>
            <a:off x="3633580" y="983439"/>
            <a:ext cx="3824438" cy="3927108"/>
          </a:xfrm>
          <a:prstGeom prst="mathMultiply">
            <a:avLst/>
          </a:prstGeom>
          <a:solidFill>
            <a:srgbClr val="FF0000">
              <a:alpha val="4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7267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021F84-42A9-650B-965C-BB7884E04BE4}"/>
              </a:ext>
            </a:extLst>
          </p:cNvPr>
          <p:cNvSpPr>
            <a:spLocks noGrp="1"/>
          </p:cNvSpPr>
          <p:nvPr>
            <p:ph type="title"/>
          </p:nvPr>
        </p:nvSpPr>
        <p:spPr>
          <a:xfrm>
            <a:off x="137962" y="304544"/>
            <a:ext cx="10972800" cy="609855"/>
          </a:xfrm>
        </p:spPr>
        <p:txBody>
          <a:bodyPr/>
          <a:lstStyle/>
          <a:p>
            <a:r>
              <a:rPr lang="en-US" dirty="0"/>
              <a:t>Let’s loosen up the coupling between Button and Lamp</a:t>
            </a:r>
            <a:endParaRPr lang="en-CA" dirty="0"/>
          </a:p>
        </p:txBody>
      </p:sp>
      <p:sp>
        <p:nvSpPr>
          <p:cNvPr id="5" name="Text Placeholder 4">
            <a:extLst>
              <a:ext uri="{FF2B5EF4-FFF2-40B4-BE49-F238E27FC236}">
                <a16:creationId xmlns:a16="http://schemas.microsoft.com/office/drawing/2014/main" id="{9E2558D5-EC53-8930-D9C1-53D0E47B21B4}"/>
              </a:ext>
            </a:extLst>
          </p:cNvPr>
          <p:cNvSpPr>
            <a:spLocks noGrp="1"/>
          </p:cNvSpPr>
          <p:nvPr>
            <p:ph type="body" sz="quarter" idx="11"/>
          </p:nvPr>
        </p:nvSpPr>
        <p:spPr/>
        <p:txBody>
          <a:bodyPr/>
          <a:lstStyle/>
          <a:p>
            <a:r>
              <a:rPr lang="en-US" dirty="0"/>
              <a:t>Week-10-buttonandlamp: Start –PART B</a:t>
            </a:r>
            <a:endParaRPr lang="en-CA" dirty="0"/>
          </a:p>
        </p:txBody>
      </p:sp>
    </p:spTree>
    <p:extLst>
      <p:ext uri="{BB962C8B-B14F-4D97-AF65-F5344CB8AC3E}">
        <p14:creationId xmlns:p14="http://schemas.microsoft.com/office/powerpoint/2010/main" val="778104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A4CC77-22CC-CDAF-DFF3-5187265D1109}"/>
              </a:ext>
            </a:extLst>
          </p:cNvPr>
          <p:cNvSpPr>
            <a:spLocks noGrp="1"/>
          </p:cNvSpPr>
          <p:nvPr>
            <p:ph type="title"/>
          </p:nvPr>
        </p:nvSpPr>
        <p:spPr/>
        <p:txBody>
          <a:bodyPr/>
          <a:lstStyle/>
          <a:p>
            <a:r>
              <a:rPr lang="en-US" dirty="0"/>
              <a:t>Part B Discussion</a:t>
            </a:r>
            <a:endParaRPr lang="en-CA" dirty="0"/>
          </a:p>
        </p:txBody>
      </p:sp>
      <p:pic>
        <p:nvPicPr>
          <p:cNvPr id="3" name="Picture 2">
            <a:extLst>
              <a:ext uri="{FF2B5EF4-FFF2-40B4-BE49-F238E27FC236}">
                <a16:creationId xmlns:a16="http://schemas.microsoft.com/office/drawing/2014/main" id="{B5096093-0E91-A1F9-9655-BCA574AEC98E}"/>
              </a:ext>
            </a:extLst>
          </p:cNvPr>
          <p:cNvPicPr>
            <a:picLocks noChangeAspect="1"/>
          </p:cNvPicPr>
          <p:nvPr/>
        </p:nvPicPr>
        <p:blipFill>
          <a:blip r:embed="rId2"/>
          <a:stretch>
            <a:fillRect/>
          </a:stretch>
        </p:blipFill>
        <p:spPr>
          <a:xfrm>
            <a:off x="4279810" y="1029129"/>
            <a:ext cx="3066667" cy="3342857"/>
          </a:xfrm>
          <a:prstGeom prst="rect">
            <a:avLst/>
          </a:prstGeom>
        </p:spPr>
      </p:pic>
      <p:pic>
        <p:nvPicPr>
          <p:cNvPr id="8" name="Picture 7">
            <a:extLst>
              <a:ext uri="{FF2B5EF4-FFF2-40B4-BE49-F238E27FC236}">
                <a16:creationId xmlns:a16="http://schemas.microsoft.com/office/drawing/2014/main" id="{C3ED371E-F732-D5C9-DC8E-0B0B6D33A14F}"/>
              </a:ext>
            </a:extLst>
          </p:cNvPr>
          <p:cNvPicPr>
            <a:picLocks noChangeAspect="1"/>
          </p:cNvPicPr>
          <p:nvPr/>
        </p:nvPicPr>
        <p:blipFill>
          <a:blip r:embed="rId3"/>
          <a:stretch>
            <a:fillRect/>
          </a:stretch>
        </p:blipFill>
        <p:spPr>
          <a:xfrm>
            <a:off x="558671" y="1019605"/>
            <a:ext cx="3190476" cy="3352381"/>
          </a:xfrm>
          <a:prstGeom prst="rect">
            <a:avLst/>
          </a:prstGeom>
        </p:spPr>
      </p:pic>
      <p:cxnSp>
        <p:nvCxnSpPr>
          <p:cNvPr id="14" name="Straight Arrow Connector 13">
            <a:extLst>
              <a:ext uri="{FF2B5EF4-FFF2-40B4-BE49-F238E27FC236}">
                <a16:creationId xmlns:a16="http://schemas.microsoft.com/office/drawing/2014/main" id="{2CB109FF-EEC4-5A3A-0957-5C9591D49F39}"/>
              </a:ext>
            </a:extLst>
          </p:cNvPr>
          <p:cNvCxnSpPr>
            <a:cxnSpLocks/>
          </p:cNvCxnSpPr>
          <p:nvPr/>
        </p:nvCxnSpPr>
        <p:spPr>
          <a:xfrm flipV="1">
            <a:off x="336884" y="3041583"/>
            <a:ext cx="529390" cy="1469631"/>
          </a:xfrm>
          <a:prstGeom prst="straightConnector1">
            <a:avLst/>
          </a:prstGeom>
          <a:ln w="57150">
            <a:solidFill>
              <a:schemeClr val="bg1"/>
            </a:solidFill>
            <a:tailEnd type="arrow"/>
          </a:ln>
          <a:effectLst>
            <a:glow rad="101600">
              <a:srgbClr val="FF00FF">
                <a:alpha val="60000"/>
              </a:srgbClr>
            </a:glow>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C0A920-28CD-70FE-BD66-8A1E7A92DA67}"/>
              </a:ext>
            </a:extLst>
          </p:cNvPr>
          <p:cNvSpPr txBox="1"/>
          <p:nvPr/>
        </p:nvSpPr>
        <p:spPr>
          <a:xfrm>
            <a:off x="136786" y="4511214"/>
            <a:ext cx="4800974" cy="2031325"/>
          </a:xfrm>
          <a:prstGeom prst="rect">
            <a:avLst/>
          </a:prstGeom>
          <a:noFill/>
        </p:spPr>
        <p:txBody>
          <a:bodyPr wrap="square" rtlCol="0">
            <a:spAutoFit/>
          </a:bodyPr>
          <a:lstStyle/>
          <a:p>
            <a:pPr algn="l"/>
            <a:r>
              <a:rPr lang="en-US" b="1" dirty="0">
                <a:solidFill>
                  <a:schemeClr val="bg1"/>
                </a:solidFill>
                <a:effectLst>
                  <a:glow rad="101600">
                    <a:srgbClr val="FF00FF">
                      <a:alpha val="60000"/>
                    </a:srgbClr>
                  </a:glow>
                </a:effectLst>
              </a:rPr>
              <a:t>Notice that Lamp l1 exists independently of Button b1 </a:t>
            </a:r>
          </a:p>
          <a:p>
            <a:pPr algn="l"/>
            <a:r>
              <a:rPr lang="en-US" b="1" dirty="0">
                <a:solidFill>
                  <a:schemeClr val="bg1"/>
                </a:solidFill>
                <a:effectLst>
                  <a:glow rad="101600">
                    <a:srgbClr val="FF00FF">
                      <a:alpha val="60000"/>
                    </a:srgbClr>
                  </a:glow>
                </a:effectLst>
              </a:rPr>
              <a:t>If b1 is destroyed, l1 still continues to exist</a:t>
            </a:r>
          </a:p>
          <a:p>
            <a:pPr algn="l"/>
            <a:r>
              <a:rPr lang="en-US" b="1" dirty="0">
                <a:solidFill>
                  <a:schemeClr val="bg1"/>
                </a:solidFill>
                <a:effectLst>
                  <a:glow rad="101600">
                    <a:srgbClr val="FF00FF">
                      <a:alpha val="60000"/>
                    </a:srgbClr>
                  </a:glow>
                </a:effectLst>
              </a:rPr>
              <a:t>Notice, also, that we can pass the same l1 Lamp to two different buttons.</a:t>
            </a:r>
          </a:p>
          <a:p>
            <a:pPr algn="l"/>
            <a:r>
              <a:rPr lang="en-US" b="1" dirty="0">
                <a:solidFill>
                  <a:schemeClr val="bg1"/>
                </a:solidFill>
                <a:effectLst>
                  <a:glow rad="101600">
                    <a:srgbClr val="FF00FF">
                      <a:alpha val="60000"/>
                    </a:srgbClr>
                  </a:glow>
                </a:effectLst>
              </a:rPr>
              <a:t>This is no longer a composition relationship.  It is association/aggregation.</a:t>
            </a:r>
            <a:endParaRPr lang="en-CA" b="1" dirty="0" err="1">
              <a:solidFill>
                <a:schemeClr val="bg1"/>
              </a:solidFill>
              <a:effectLst>
                <a:glow rad="101600">
                  <a:srgbClr val="FF00FF">
                    <a:alpha val="60000"/>
                  </a:srgbClr>
                </a:glow>
              </a:effectLst>
            </a:endParaRPr>
          </a:p>
        </p:txBody>
      </p:sp>
      <p:sp>
        <p:nvSpPr>
          <p:cNvPr id="17" name="TextBox 16">
            <a:extLst>
              <a:ext uri="{FF2B5EF4-FFF2-40B4-BE49-F238E27FC236}">
                <a16:creationId xmlns:a16="http://schemas.microsoft.com/office/drawing/2014/main" id="{71C4A6CA-8554-9219-EB9D-3BD9CDB597E3}"/>
              </a:ext>
            </a:extLst>
          </p:cNvPr>
          <p:cNvSpPr txBox="1"/>
          <p:nvPr/>
        </p:nvSpPr>
        <p:spPr>
          <a:xfrm>
            <a:off x="7877140" y="1841254"/>
            <a:ext cx="3328436" cy="1200329"/>
          </a:xfrm>
          <a:prstGeom prst="rect">
            <a:avLst/>
          </a:prstGeom>
          <a:noFill/>
        </p:spPr>
        <p:txBody>
          <a:bodyPr wrap="square" rtlCol="0">
            <a:spAutoFit/>
          </a:bodyPr>
          <a:lstStyle>
            <a:defPPr>
              <a:defRPr lang="en-US"/>
            </a:defPPr>
            <a:lvl1pPr>
              <a:defRPr b="1">
                <a:solidFill>
                  <a:schemeClr val="bg1"/>
                </a:solidFill>
                <a:effectLst>
                  <a:glow rad="101600">
                    <a:srgbClr val="FF00FF">
                      <a:alpha val="60000"/>
                    </a:srgbClr>
                  </a:glow>
                </a:effectLst>
              </a:defRPr>
            </a:lvl1pPr>
          </a:lstStyle>
          <a:p>
            <a:r>
              <a:rPr lang="en-US" dirty="0"/>
              <a:t>Lamp is no longer final.  If we wanted to at a </a:t>
            </a:r>
            <a:r>
              <a:rPr lang="en-US" dirty="0" err="1"/>
              <a:t>setLamp</a:t>
            </a:r>
            <a:r>
              <a:rPr lang="en-US" dirty="0"/>
              <a:t>, we could even swap out different lamps to be operated by button</a:t>
            </a:r>
            <a:endParaRPr lang="en-CA" dirty="0" err="1"/>
          </a:p>
        </p:txBody>
      </p:sp>
      <p:pic>
        <p:nvPicPr>
          <p:cNvPr id="19" name="Picture 18">
            <a:extLst>
              <a:ext uri="{FF2B5EF4-FFF2-40B4-BE49-F238E27FC236}">
                <a16:creationId xmlns:a16="http://schemas.microsoft.com/office/drawing/2014/main" id="{3DBC600E-BA4A-11A2-B9BD-F9A682B7E03F}"/>
              </a:ext>
            </a:extLst>
          </p:cNvPr>
          <p:cNvPicPr>
            <a:picLocks noChangeAspect="1"/>
          </p:cNvPicPr>
          <p:nvPr/>
        </p:nvPicPr>
        <p:blipFill rotWithShape="1">
          <a:blip r:embed="rId4"/>
          <a:srcRect l="1157" r="5153"/>
          <a:stretch/>
        </p:blipFill>
        <p:spPr>
          <a:xfrm>
            <a:off x="5115399" y="4887521"/>
            <a:ext cx="6939815" cy="1577477"/>
          </a:xfrm>
          <a:prstGeom prst="rect">
            <a:avLst/>
          </a:prstGeom>
          <a:effectLst>
            <a:outerShdw blurRad="50800" dist="50800" dir="2700000" algn="ctr" rotWithShape="0">
              <a:schemeClr val="tx1"/>
            </a:outerShdw>
          </a:effectLst>
        </p:spPr>
      </p:pic>
    </p:spTree>
    <p:extLst>
      <p:ext uri="{BB962C8B-B14F-4D97-AF65-F5344CB8AC3E}">
        <p14:creationId xmlns:p14="http://schemas.microsoft.com/office/powerpoint/2010/main" val="211150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27384"/>
            <a:ext cx="10972800" cy="1143000"/>
          </a:xfrm>
        </p:spPr>
        <p:txBody>
          <a:bodyPr>
            <a:normAutofit/>
          </a:bodyPr>
          <a:lstStyle/>
          <a:p>
            <a:r>
              <a:rPr lang="en-US" dirty="0"/>
              <a:t>Still Tightly Coupled</a:t>
            </a:r>
            <a:br>
              <a:rPr lang="en-US" dirty="0"/>
            </a:br>
            <a:r>
              <a:rPr lang="en-US" sz="2667" dirty="0">
                <a:solidFill>
                  <a:srgbClr val="00FF00"/>
                </a:solidFill>
              </a:rPr>
              <a:t>(But slightly looser)</a:t>
            </a:r>
          </a:p>
        </p:txBody>
      </p:sp>
      <p:grpSp>
        <p:nvGrpSpPr>
          <p:cNvPr id="10" name="Group 9">
            <a:extLst>
              <a:ext uri="{FF2B5EF4-FFF2-40B4-BE49-F238E27FC236}">
                <a16:creationId xmlns:a16="http://schemas.microsoft.com/office/drawing/2014/main" id="{437E352F-EB56-2C70-F346-C591F7873A25}"/>
              </a:ext>
            </a:extLst>
          </p:cNvPr>
          <p:cNvGrpSpPr/>
          <p:nvPr/>
        </p:nvGrpSpPr>
        <p:grpSpPr>
          <a:xfrm>
            <a:off x="1127740" y="981777"/>
            <a:ext cx="8992087" cy="5120672"/>
            <a:chOff x="-325675" y="866985"/>
            <a:chExt cx="11455875" cy="6727380"/>
          </a:xfrm>
        </p:grpSpPr>
        <p:pic>
          <p:nvPicPr>
            <p:cNvPr id="7" name="Picture 2" descr="http://upload.wikimedia.org/wikipedia/commons/4/47/Bolt-with-nut.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489" b="89489" l="5125" r="94000">
                          <a14:foregroundMark x1="8375" y1="43796" x2="8375" y2="43796"/>
                          <a14:foregroundMark x1="11000" y1="33285" x2="11000" y2="33285"/>
                          <a14:foregroundMark x1="11563" y1="33139" x2="11563" y2="33139"/>
                          <a14:foregroundMark x1="13375" y1="32555" x2="13375" y2="32555"/>
                          <a14:foregroundMark x1="5125" y1="38832" x2="5125" y2="38832"/>
                          <a14:foregroundMark x1="7625" y1="33577" x2="7625" y2="33577"/>
                          <a14:foregroundMark x1="6125" y1="34453" x2="6125" y2="34453"/>
                          <a14:foregroundMark x1="8313" y1="33723" x2="8313" y2="33723"/>
                          <a14:foregroundMark x1="46438" y1="37080" x2="46438" y2="37080"/>
                          <a14:foregroundMark x1="32688" y1="34453" x2="32688" y2="34453"/>
                          <a14:foregroundMark x1="31125" y1="34745" x2="31125" y2="34745"/>
                          <a14:foregroundMark x1="30375" y1="34745" x2="30375" y2="34745"/>
                          <a14:foregroundMark x1="34750" y1="34015" x2="34750" y2="34015"/>
                          <a14:foregroundMark x1="35250" y1="32117" x2="35250" y2="32117"/>
                          <a14:foregroundMark x1="36938" y1="33139" x2="36938" y2="33139"/>
                          <a14:foregroundMark x1="37750" y1="33285" x2="37750" y2="33285"/>
                          <a14:foregroundMark x1="39438" y1="33723" x2="39438" y2="33723"/>
                          <a14:foregroundMark x1="38813" y1="32555" x2="38813" y2="32555"/>
                          <a14:foregroundMark x1="40313" y1="33577" x2="40313" y2="33577"/>
                          <a14:foregroundMark x1="42500" y1="33723" x2="42500" y2="33723"/>
                          <a14:foregroundMark x1="27813" y1="28467" x2="27813" y2="28467"/>
                          <a14:foregroundMark x1="90688" y1="43212" x2="90688" y2="43212"/>
                          <a14:foregroundMark x1="84313" y1="31971" x2="84313" y2="31971"/>
                          <a14:foregroundMark x1="83125" y1="31679" x2="83125" y2="31679"/>
                          <a14:foregroundMark x1="78938" y1="31679" x2="78938" y2="31679"/>
                          <a14:foregroundMark x1="76000" y1="31971" x2="76000" y2="31971"/>
                          <a14:foregroundMark x1="71563" y1="31679" x2="71563" y2="31679"/>
                          <a14:foregroundMark x1="65063" y1="31971" x2="65063" y2="31971"/>
                          <a14:foregroundMark x1="57250" y1="31387" x2="57250" y2="31387"/>
                          <a14:foregroundMark x1="49750" y1="31971" x2="49750" y2="31971"/>
                          <a14:foregroundMark x1="48313" y1="31387" x2="48313" y2="31387"/>
                          <a14:foregroundMark x1="46063" y1="32409" x2="46063" y2="32409"/>
                          <a14:foregroundMark x1="44000" y1="33139" x2="44000" y2="33139"/>
                          <a14:foregroundMark x1="45438" y1="32847" x2="45438" y2="32847"/>
                          <a14:foregroundMark x1="84313" y1="26569" x2="84313" y2="26569"/>
                          <a14:foregroundMark x1="83313" y1="24526" x2="83313" y2="24526"/>
                          <a14:foregroundMark x1="86125" y1="22190" x2="86125" y2="22190"/>
                          <a14:foregroundMark x1="84625" y1="21752" x2="84625" y2="21752"/>
                          <a14:foregroundMark x1="83938" y1="21460" x2="83938" y2="21460"/>
                          <a14:foregroundMark x1="82563" y1="29635" x2="82563" y2="29635"/>
                          <a14:foregroundMark x1="94000" y1="44672" x2="94000" y2="44672"/>
                        </a14:backgroundRemoval>
                      </a14:imgEffect>
                    </a14:imgLayer>
                  </a14:imgProps>
                </a:ext>
                <a:ext uri="{28A0092B-C50C-407E-A947-70E740481C1C}">
                  <a14:useLocalDpi xmlns:a14="http://schemas.microsoft.com/office/drawing/2010/main" val="0"/>
                </a:ext>
              </a:extLst>
            </a:blip>
            <a:srcRect/>
            <a:stretch>
              <a:fillRect/>
            </a:stretch>
          </p:blipFill>
          <p:spPr bwMode="auto">
            <a:xfrm>
              <a:off x="-114088" y="3525012"/>
              <a:ext cx="11233248" cy="40693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upload.wikimedia.org/wikipedia/commons/4/47/Bolt-with-nut.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489" b="89489" l="5125" r="94000">
                          <a14:foregroundMark x1="8375" y1="43796" x2="8375" y2="43796"/>
                          <a14:foregroundMark x1="11000" y1="33285" x2="11000" y2="33285"/>
                          <a14:foregroundMark x1="11563" y1="33139" x2="11563" y2="33139"/>
                          <a14:foregroundMark x1="13375" y1="32555" x2="13375" y2="32555"/>
                          <a14:foregroundMark x1="5125" y1="38832" x2="5125" y2="38832"/>
                          <a14:foregroundMark x1="7625" y1="33577" x2="7625" y2="33577"/>
                          <a14:foregroundMark x1="6125" y1="34453" x2="6125" y2="34453"/>
                          <a14:foregroundMark x1="8313" y1="33723" x2="8313" y2="33723"/>
                          <a14:foregroundMark x1="46438" y1="37080" x2="46438" y2="37080"/>
                          <a14:foregroundMark x1="32688" y1="34453" x2="32688" y2="34453"/>
                          <a14:foregroundMark x1="31125" y1="34745" x2="31125" y2="34745"/>
                          <a14:foregroundMark x1="30375" y1="34745" x2="30375" y2="34745"/>
                          <a14:foregroundMark x1="34750" y1="34015" x2="34750" y2="34015"/>
                          <a14:foregroundMark x1="35250" y1="32117" x2="35250" y2="32117"/>
                          <a14:foregroundMark x1="36938" y1="33139" x2="36938" y2="33139"/>
                          <a14:foregroundMark x1="37750" y1="33285" x2="37750" y2="33285"/>
                          <a14:foregroundMark x1="39438" y1="33723" x2="39438" y2="33723"/>
                          <a14:foregroundMark x1="38813" y1="32555" x2="38813" y2="32555"/>
                          <a14:foregroundMark x1="40313" y1="33577" x2="40313" y2="33577"/>
                          <a14:foregroundMark x1="42500" y1="33723" x2="42500" y2="33723"/>
                          <a14:foregroundMark x1="27813" y1="28467" x2="27813" y2="28467"/>
                          <a14:foregroundMark x1="90688" y1="43212" x2="90688" y2="43212"/>
                          <a14:foregroundMark x1="84313" y1="31971" x2="84313" y2="31971"/>
                          <a14:foregroundMark x1="83125" y1="31679" x2="83125" y2="31679"/>
                          <a14:foregroundMark x1="78938" y1="31679" x2="78938" y2="31679"/>
                          <a14:foregroundMark x1="76000" y1="31971" x2="76000" y2="31971"/>
                          <a14:foregroundMark x1="71563" y1="31679" x2="71563" y2="31679"/>
                          <a14:foregroundMark x1="65063" y1="31971" x2="65063" y2="31971"/>
                          <a14:foregroundMark x1="57250" y1="31387" x2="57250" y2="31387"/>
                          <a14:foregroundMark x1="49750" y1="31971" x2="49750" y2="31971"/>
                          <a14:foregroundMark x1="48313" y1="31387" x2="48313" y2="31387"/>
                          <a14:foregroundMark x1="46063" y1="32409" x2="46063" y2="32409"/>
                          <a14:foregroundMark x1="44000" y1="33139" x2="44000" y2="33139"/>
                          <a14:foregroundMark x1="45438" y1="32847" x2="45438" y2="32847"/>
                          <a14:foregroundMark x1="84313" y1="26569" x2="84313" y2="26569"/>
                          <a14:foregroundMark x1="83313" y1="24526" x2="83313" y2="24526"/>
                          <a14:foregroundMark x1="86125" y1="22190" x2="86125" y2="22190"/>
                          <a14:foregroundMark x1="84625" y1="21752" x2="84625" y2="21752"/>
                          <a14:foregroundMark x1="83938" y1="21460" x2="83938" y2="21460"/>
                          <a14:foregroundMark x1="82563" y1="29635" x2="82563" y2="29635"/>
                          <a14:foregroundMark x1="94000" y1="44672" x2="94000" y2="44672"/>
                        </a14:backgroundRemoval>
                      </a14:imgEffect>
                    </a14:imgLayer>
                  </a14:imgProps>
                </a:ext>
                <a:ext uri="{28A0092B-C50C-407E-A947-70E740481C1C}">
                  <a14:useLocalDpi xmlns:a14="http://schemas.microsoft.com/office/drawing/2010/main" val="0"/>
                </a:ext>
              </a:extLst>
            </a:blip>
            <a:srcRect/>
            <a:stretch>
              <a:fillRect/>
            </a:stretch>
          </p:blipFill>
          <p:spPr bwMode="auto">
            <a:xfrm>
              <a:off x="-325675" y="866985"/>
              <a:ext cx="11455875" cy="40693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66372" y="1494118"/>
              <a:ext cx="2688299" cy="508856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Button</a:t>
              </a:r>
            </a:p>
          </p:txBody>
        </p:sp>
        <p:sp>
          <p:nvSpPr>
            <p:cNvPr id="6" name="Rectangle 5"/>
            <p:cNvSpPr/>
            <p:nvPr/>
          </p:nvSpPr>
          <p:spPr>
            <a:xfrm>
              <a:off x="6054671" y="1494118"/>
              <a:ext cx="2688299" cy="5088565"/>
            </a:xfrm>
            <a:prstGeom prst="rect">
              <a:avLst/>
            </a:prstGeom>
            <a:gradFill>
              <a:gsLst>
                <a:gs pos="0">
                  <a:srgbClr val="00FF00">
                    <a:lumMod val="45000"/>
                  </a:srgbClr>
                </a:gs>
                <a:gs pos="98750">
                  <a:schemeClr val="tx1">
                    <a:lumMod val="24000"/>
                  </a:schemeClr>
                </a:gs>
                <a:gs pos="96000">
                  <a:schemeClr val="tx1">
                    <a:lumMod val="24000"/>
                  </a:schemeClr>
                </a:gs>
              </a:gsLst>
              <a:path path="circle">
                <a:fillToRect l="50000" t="50000" r="50000" b="50000"/>
              </a:path>
            </a:gra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Lamp</a:t>
              </a:r>
            </a:p>
          </p:txBody>
        </p:sp>
        <p:sp>
          <p:nvSpPr>
            <p:cNvPr id="3" name="Down Arrow 2"/>
            <p:cNvSpPr/>
            <p:nvPr/>
          </p:nvSpPr>
          <p:spPr>
            <a:xfrm rot="16200000">
              <a:off x="5615947" y="1863276"/>
              <a:ext cx="1056117" cy="11521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Down Arrow 7"/>
            <p:cNvSpPr/>
            <p:nvPr/>
          </p:nvSpPr>
          <p:spPr>
            <a:xfrm rot="16200000">
              <a:off x="5615947" y="4629133"/>
              <a:ext cx="1056117" cy="11521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2022824" y="6703355"/>
              <a:ext cx="6680162" cy="461665"/>
            </a:xfrm>
            <a:prstGeom prst="rect">
              <a:avLst/>
            </a:prstGeom>
            <a:noFill/>
          </p:spPr>
          <p:txBody>
            <a:bodyPr wrap="none" rtlCol="0">
              <a:spAutoFit/>
            </a:bodyPr>
            <a:lstStyle/>
            <a:p>
              <a:r>
                <a:rPr lang="en-US" sz="2400" b="1" dirty="0">
                  <a:solidFill>
                    <a:srgbClr val="FFC000"/>
                  </a:solidFill>
                  <a:effectLst>
                    <a:glow rad="152400">
                      <a:schemeClr val="tx1"/>
                    </a:glow>
                    <a:outerShdw blurRad="38100" dist="38100" dir="2700000" algn="tl">
                      <a:srgbClr val="000000">
                        <a:alpha val="43137"/>
                      </a:srgbClr>
                    </a:outerShdw>
                  </a:effectLst>
                </a:rPr>
                <a:t>Button and Lamp are tied together, but not for life!</a:t>
              </a:r>
              <a:endParaRPr lang="en-CA" sz="2400" b="1" dirty="0">
                <a:solidFill>
                  <a:srgbClr val="FFC000"/>
                </a:solidFill>
                <a:effectLst>
                  <a:glow rad="152400">
                    <a:schemeClr val="tx1"/>
                  </a:glow>
                  <a:outerShdw blurRad="38100" dist="38100" dir="2700000" algn="tl">
                    <a:srgbClr val="000000">
                      <a:alpha val="43137"/>
                    </a:srgbClr>
                  </a:outerShdw>
                </a:effectLst>
              </a:endParaRPr>
            </a:p>
          </p:txBody>
        </p:sp>
      </p:grpSp>
      <p:sp>
        <p:nvSpPr>
          <p:cNvPr id="5" name="TextBox 4">
            <a:extLst>
              <a:ext uri="{FF2B5EF4-FFF2-40B4-BE49-F238E27FC236}">
                <a16:creationId xmlns:a16="http://schemas.microsoft.com/office/drawing/2014/main" id="{A6ECA101-53D2-840B-D098-AFC241447EDA}"/>
              </a:ext>
            </a:extLst>
          </p:cNvPr>
          <p:cNvSpPr txBox="1"/>
          <p:nvPr/>
        </p:nvSpPr>
        <p:spPr>
          <a:xfrm>
            <a:off x="2266230" y="5969569"/>
            <a:ext cx="10200868" cy="646331"/>
          </a:xfrm>
          <a:prstGeom prst="rect">
            <a:avLst/>
          </a:prstGeom>
          <a:noFill/>
        </p:spPr>
        <p:txBody>
          <a:bodyPr wrap="square" rtlCol="0">
            <a:spAutoFit/>
          </a:bodyPr>
          <a:lstStyle>
            <a:defPPr>
              <a:defRPr lang="en-US"/>
            </a:defPPr>
            <a:lvl1pPr>
              <a:defRPr b="1">
                <a:solidFill>
                  <a:schemeClr val="bg1"/>
                </a:solidFill>
                <a:effectLst>
                  <a:glow rad="101600">
                    <a:srgbClr val="FF00FF">
                      <a:alpha val="60000"/>
                    </a:srgbClr>
                  </a:glow>
                </a:effectLst>
              </a:defRPr>
            </a:lvl1pPr>
          </a:lstStyle>
          <a:p>
            <a:r>
              <a:rPr lang="en-US" dirty="0">
                <a:effectLst>
                  <a:glow rad="101600">
                    <a:srgbClr val="FF0000">
                      <a:alpha val="60000"/>
                    </a:srgbClr>
                  </a:glow>
                </a:effectLst>
              </a:rPr>
              <a:t>However, we still can’t operate a Fan without major re-write to the Button class!</a:t>
            </a:r>
          </a:p>
          <a:p>
            <a:r>
              <a:rPr lang="en-US" dirty="0">
                <a:effectLst>
                  <a:glow rad="101600">
                    <a:srgbClr val="FF0000">
                      <a:alpha val="60000"/>
                    </a:srgbClr>
                  </a:glow>
                </a:effectLst>
              </a:rPr>
              <a:t>Our code is less-tightly coupled but still more tightly coupled than we would like</a:t>
            </a:r>
            <a:endParaRPr lang="en-CA" dirty="0" err="1">
              <a:effectLst>
                <a:glow rad="101600">
                  <a:srgbClr val="FF0000">
                    <a:alpha val="60000"/>
                  </a:srgbClr>
                </a:glow>
              </a:effectLst>
            </a:endParaRPr>
          </a:p>
        </p:txBody>
      </p:sp>
    </p:spTree>
    <p:extLst>
      <p:ext uri="{BB962C8B-B14F-4D97-AF65-F5344CB8AC3E}">
        <p14:creationId xmlns:p14="http://schemas.microsoft.com/office/powerpoint/2010/main" val="26539051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021F84-42A9-650B-965C-BB7884E04BE4}"/>
              </a:ext>
            </a:extLst>
          </p:cNvPr>
          <p:cNvSpPr>
            <a:spLocks noGrp="1"/>
          </p:cNvSpPr>
          <p:nvPr>
            <p:ph type="title"/>
          </p:nvPr>
        </p:nvSpPr>
        <p:spPr>
          <a:xfrm>
            <a:off x="137962" y="304544"/>
            <a:ext cx="10972800" cy="609855"/>
          </a:xfrm>
        </p:spPr>
        <p:txBody>
          <a:bodyPr/>
          <a:lstStyle/>
          <a:p>
            <a:r>
              <a:rPr lang="en-US" dirty="0"/>
              <a:t>Polymorphism Fixes everything!</a:t>
            </a:r>
            <a:endParaRPr lang="en-CA" dirty="0"/>
          </a:p>
        </p:txBody>
      </p:sp>
      <p:sp>
        <p:nvSpPr>
          <p:cNvPr id="5" name="Text Placeholder 4">
            <a:extLst>
              <a:ext uri="{FF2B5EF4-FFF2-40B4-BE49-F238E27FC236}">
                <a16:creationId xmlns:a16="http://schemas.microsoft.com/office/drawing/2014/main" id="{9E2558D5-EC53-8930-D9C1-53D0E47B21B4}"/>
              </a:ext>
            </a:extLst>
          </p:cNvPr>
          <p:cNvSpPr>
            <a:spLocks noGrp="1"/>
          </p:cNvSpPr>
          <p:nvPr>
            <p:ph type="body" sz="quarter" idx="11"/>
          </p:nvPr>
        </p:nvSpPr>
        <p:spPr/>
        <p:txBody>
          <a:bodyPr/>
          <a:lstStyle/>
          <a:p>
            <a:r>
              <a:rPr lang="en-US" dirty="0"/>
              <a:t>Week-10-buttonandlamp: Start –PART C</a:t>
            </a:r>
            <a:endParaRPr lang="en-CA" dirty="0"/>
          </a:p>
        </p:txBody>
      </p:sp>
    </p:spTree>
    <p:extLst>
      <p:ext uri="{BB962C8B-B14F-4D97-AF65-F5344CB8AC3E}">
        <p14:creationId xmlns:p14="http://schemas.microsoft.com/office/powerpoint/2010/main" val="186226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Way…</a:t>
            </a:r>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68" y="1260173"/>
            <a:ext cx="9178489" cy="4416491"/>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9972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14FD51-16E5-8245-9BB7-A28A1107412B}"/>
              </a:ext>
            </a:extLst>
          </p:cNvPr>
          <p:cNvPicPr>
            <a:picLocks noChangeAspect="1"/>
          </p:cNvPicPr>
          <p:nvPr/>
        </p:nvPicPr>
        <p:blipFill>
          <a:blip r:embed="rId2"/>
          <a:stretch>
            <a:fillRect/>
          </a:stretch>
        </p:blipFill>
        <p:spPr>
          <a:xfrm>
            <a:off x="3684488" y="452387"/>
            <a:ext cx="3275563" cy="2616197"/>
          </a:xfrm>
          <a:prstGeom prst="rect">
            <a:avLst/>
          </a:prstGeom>
        </p:spPr>
      </p:pic>
      <p:pic>
        <p:nvPicPr>
          <p:cNvPr id="10" name="Picture 9">
            <a:extLst>
              <a:ext uri="{FF2B5EF4-FFF2-40B4-BE49-F238E27FC236}">
                <a16:creationId xmlns:a16="http://schemas.microsoft.com/office/drawing/2014/main" id="{63D67C53-684A-FCC5-9A86-7C1A18FC15AE}"/>
              </a:ext>
            </a:extLst>
          </p:cNvPr>
          <p:cNvPicPr>
            <a:picLocks noChangeAspect="1"/>
          </p:cNvPicPr>
          <p:nvPr/>
        </p:nvPicPr>
        <p:blipFill rotWithShape="1">
          <a:blip r:embed="rId3"/>
          <a:srcRect l="9919" r="2457"/>
          <a:stretch/>
        </p:blipFill>
        <p:spPr>
          <a:xfrm>
            <a:off x="7576008" y="1279807"/>
            <a:ext cx="3388093" cy="914286"/>
          </a:xfrm>
          <a:prstGeom prst="rect">
            <a:avLst/>
          </a:prstGeom>
        </p:spPr>
      </p:pic>
      <p:cxnSp>
        <p:nvCxnSpPr>
          <p:cNvPr id="11" name="Straight Arrow Connector 10"/>
          <p:cNvCxnSpPr>
            <a:cxnSpLocks/>
          </p:cNvCxnSpPr>
          <p:nvPr/>
        </p:nvCxnSpPr>
        <p:spPr>
          <a:xfrm flipV="1">
            <a:off x="7401289" y="2156569"/>
            <a:ext cx="1622951" cy="1175105"/>
          </a:xfrm>
          <a:prstGeom prst="straightConnector1">
            <a:avLst/>
          </a:prstGeom>
          <a:ln w="57150">
            <a:solidFill>
              <a:srgbClr val="FF33CC"/>
            </a:solidFill>
            <a:prstDash val="sysDash"/>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flipV="1">
            <a:off x="9058110" y="2143224"/>
            <a:ext cx="1433806" cy="1151155"/>
          </a:xfrm>
          <a:prstGeom prst="straightConnector1">
            <a:avLst/>
          </a:prstGeom>
          <a:ln w="57150">
            <a:solidFill>
              <a:srgbClr val="FF33CC"/>
            </a:solidFill>
            <a:prstDash val="sysDash"/>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6266046" y="1058779"/>
            <a:ext cx="1366125" cy="532688"/>
          </a:xfrm>
          <a:prstGeom prst="straightConnector1">
            <a:avLst/>
          </a:prstGeom>
          <a:ln w="57150">
            <a:solidFill>
              <a:srgbClr val="FF33CC"/>
            </a:solidFill>
            <a:prstDash val="solid"/>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6834F67-73B9-B664-C053-3A2FAE138891}"/>
              </a:ext>
            </a:extLst>
          </p:cNvPr>
          <p:cNvPicPr>
            <a:picLocks noChangeAspect="1"/>
          </p:cNvPicPr>
          <p:nvPr/>
        </p:nvPicPr>
        <p:blipFill>
          <a:blip r:embed="rId4"/>
          <a:stretch>
            <a:fillRect/>
          </a:stretch>
        </p:blipFill>
        <p:spPr>
          <a:xfrm>
            <a:off x="331634" y="1341737"/>
            <a:ext cx="2836128" cy="4448153"/>
          </a:xfrm>
          <a:prstGeom prst="rect">
            <a:avLst/>
          </a:prstGeom>
        </p:spPr>
      </p:pic>
      <p:pic>
        <p:nvPicPr>
          <p:cNvPr id="13" name="Picture 12">
            <a:extLst>
              <a:ext uri="{FF2B5EF4-FFF2-40B4-BE49-F238E27FC236}">
                <a16:creationId xmlns:a16="http://schemas.microsoft.com/office/drawing/2014/main" id="{68FCC0A5-B17E-59E0-4610-CC89C2B95AF6}"/>
              </a:ext>
            </a:extLst>
          </p:cNvPr>
          <p:cNvPicPr>
            <a:picLocks noChangeAspect="1"/>
          </p:cNvPicPr>
          <p:nvPr/>
        </p:nvPicPr>
        <p:blipFill>
          <a:blip r:embed="rId5"/>
          <a:stretch>
            <a:fillRect/>
          </a:stretch>
        </p:blipFill>
        <p:spPr>
          <a:xfrm>
            <a:off x="4164526" y="3360532"/>
            <a:ext cx="3728193" cy="1886288"/>
          </a:xfrm>
          <a:prstGeom prst="rect">
            <a:avLst/>
          </a:prstGeom>
        </p:spPr>
      </p:pic>
      <p:pic>
        <p:nvPicPr>
          <p:cNvPr id="16" name="Picture 15">
            <a:extLst>
              <a:ext uri="{FF2B5EF4-FFF2-40B4-BE49-F238E27FC236}">
                <a16:creationId xmlns:a16="http://schemas.microsoft.com/office/drawing/2014/main" id="{B7A13FDB-40C6-383B-0557-D2EBB95CF31E}"/>
              </a:ext>
            </a:extLst>
          </p:cNvPr>
          <p:cNvPicPr>
            <a:picLocks noChangeAspect="1"/>
          </p:cNvPicPr>
          <p:nvPr/>
        </p:nvPicPr>
        <p:blipFill>
          <a:blip r:embed="rId6"/>
          <a:stretch>
            <a:fillRect/>
          </a:stretch>
        </p:blipFill>
        <p:spPr>
          <a:xfrm>
            <a:off x="8248851" y="3328539"/>
            <a:ext cx="3486342" cy="2023264"/>
          </a:xfrm>
          <a:prstGeom prst="rect">
            <a:avLst/>
          </a:prstGeom>
        </p:spPr>
      </p:pic>
    </p:spTree>
    <p:extLst>
      <p:ext uri="{BB962C8B-B14F-4D97-AF65-F5344CB8AC3E}">
        <p14:creationId xmlns:p14="http://schemas.microsoft.com/office/powerpoint/2010/main" val="127918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5" y="-123395"/>
            <a:ext cx="10972800" cy="1143000"/>
          </a:xfrm>
        </p:spPr>
        <p:txBody>
          <a:bodyPr/>
          <a:lstStyle/>
          <a:p>
            <a:r>
              <a:rPr lang="en-US" dirty="0"/>
              <a:t>Loosely Coupled</a:t>
            </a:r>
          </a:p>
        </p:txBody>
      </p:sp>
      <p:pic>
        <p:nvPicPr>
          <p:cNvPr id="1026" name="Picture 2" descr="http://upload.wikimedia.org/wikipedia/commons/4/47/Bolt-with-nut.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89" b="89489" l="5125" r="94000">
                        <a14:foregroundMark x1="8375" y1="43796" x2="8375" y2="43796"/>
                        <a14:foregroundMark x1="11000" y1="33285" x2="11000" y2="33285"/>
                        <a14:foregroundMark x1="11563" y1="33139" x2="11563" y2="33139"/>
                        <a14:foregroundMark x1="13375" y1="32555" x2="13375" y2="32555"/>
                        <a14:foregroundMark x1="5125" y1="38832" x2="5125" y2="38832"/>
                        <a14:foregroundMark x1="7625" y1="33577" x2="7625" y2="33577"/>
                        <a14:foregroundMark x1="6125" y1="34453" x2="6125" y2="34453"/>
                        <a14:foregroundMark x1="8313" y1="33723" x2="8313" y2="33723"/>
                        <a14:foregroundMark x1="46438" y1="37080" x2="46438" y2="37080"/>
                        <a14:foregroundMark x1="32688" y1="34453" x2="32688" y2="34453"/>
                        <a14:foregroundMark x1="31125" y1="34745" x2="31125" y2="34745"/>
                        <a14:foregroundMark x1="30375" y1="34745" x2="30375" y2="34745"/>
                        <a14:foregroundMark x1="34750" y1="34015" x2="34750" y2="34015"/>
                        <a14:foregroundMark x1="35250" y1="32117" x2="35250" y2="32117"/>
                        <a14:foregroundMark x1="36938" y1="33139" x2="36938" y2="33139"/>
                        <a14:foregroundMark x1="37750" y1="33285" x2="37750" y2="33285"/>
                        <a14:foregroundMark x1="39438" y1="33723" x2="39438" y2="33723"/>
                        <a14:foregroundMark x1="38813" y1="32555" x2="38813" y2="32555"/>
                        <a14:foregroundMark x1="40313" y1="33577" x2="40313" y2="33577"/>
                        <a14:foregroundMark x1="42500" y1="33723" x2="42500" y2="33723"/>
                        <a14:foregroundMark x1="27813" y1="28467" x2="27813" y2="28467"/>
                        <a14:foregroundMark x1="90688" y1="43212" x2="90688" y2="43212"/>
                        <a14:foregroundMark x1="84313" y1="31971" x2="84313" y2="31971"/>
                        <a14:foregroundMark x1="83125" y1="31679" x2="83125" y2="31679"/>
                        <a14:foregroundMark x1="78938" y1="31679" x2="78938" y2="31679"/>
                        <a14:foregroundMark x1="76000" y1="31971" x2="76000" y2="31971"/>
                        <a14:foregroundMark x1="71563" y1="31679" x2="71563" y2="31679"/>
                        <a14:foregroundMark x1="65063" y1="31971" x2="65063" y2="31971"/>
                        <a14:foregroundMark x1="57250" y1="31387" x2="57250" y2="31387"/>
                        <a14:foregroundMark x1="49750" y1="31971" x2="49750" y2="31971"/>
                        <a14:foregroundMark x1="48313" y1="31387" x2="48313" y2="31387"/>
                        <a14:foregroundMark x1="46063" y1="32409" x2="46063" y2="32409"/>
                        <a14:foregroundMark x1="44000" y1="33139" x2="44000" y2="33139"/>
                        <a14:foregroundMark x1="45438" y1="32847" x2="45438" y2="32847"/>
                        <a14:foregroundMark x1="84313" y1="26569" x2="84313" y2="26569"/>
                        <a14:foregroundMark x1="83313" y1="24526" x2="83313" y2="24526"/>
                        <a14:foregroundMark x1="86125" y1="22190" x2="86125" y2="22190"/>
                        <a14:foregroundMark x1="84625" y1="21752" x2="84625" y2="21752"/>
                        <a14:foregroundMark x1="83938" y1="21460" x2="83938" y2="21460"/>
                        <a14:foregroundMark x1="82563" y1="29635" x2="82563" y2="29635"/>
                        <a14:foregroundMark x1="94000" y1="44672" x2="94000" y2="44672"/>
                      </a14:backgroundRemoval>
                    </a14:imgEffect>
                  </a14:imgLayer>
                </a14:imgProps>
              </a:ext>
              <a:ext uri="{28A0092B-C50C-407E-A947-70E740481C1C}">
                <a14:useLocalDpi xmlns:a14="http://schemas.microsoft.com/office/drawing/2010/main" val="0"/>
              </a:ext>
            </a:extLst>
          </a:blip>
          <a:srcRect/>
          <a:stretch>
            <a:fillRect/>
          </a:stretch>
        </p:blipFill>
        <p:spPr bwMode="auto">
          <a:xfrm rot="2857540">
            <a:off x="335360" y="785138"/>
            <a:ext cx="1656011" cy="7089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43606" y="1412776"/>
            <a:ext cx="2000337" cy="311981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solidFill>
              <a:schemeClr val="tx2"/>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Button1</a:t>
            </a:r>
          </a:p>
        </p:txBody>
      </p:sp>
      <p:sp>
        <p:nvSpPr>
          <p:cNvPr id="6" name="Rectangle 5"/>
          <p:cNvSpPr/>
          <p:nvPr/>
        </p:nvSpPr>
        <p:spPr>
          <a:xfrm>
            <a:off x="5939940" y="3888761"/>
            <a:ext cx="1920213" cy="2533915"/>
          </a:xfrm>
          <a:prstGeom prst="rect">
            <a:avLst/>
          </a:prstGeom>
          <a:gradFill>
            <a:gsLst>
              <a:gs pos="0">
                <a:srgbClr val="00FF00">
                  <a:lumMod val="45000"/>
                </a:srgbClr>
              </a:gs>
              <a:gs pos="98750">
                <a:schemeClr val="tx1">
                  <a:lumMod val="24000"/>
                </a:schemeClr>
              </a:gs>
              <a:gs pos="96000">
                <a:schemeClr val="tx1">
                  <a:lumMod val="24000"/>
                </a:schemeClr>
              </a:gs>
            </a:gsLst>
            <a:path path="circle">
              <a:fillToRect l="50000" t="50000" r="50000" b="50000"/>
            </a:path>
          </a:gradFill>
          <a:ln>
            <a:solidFill>
              <a:srgbClr val="00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LightBulb1</a:t>
            </a:r>
          </a:p>
        </p:txBody>
      </p:sp>
      <p:pic>
        <p:nvPicPr>
          <p:cNvPr id="9" name="Picture 2" descr="http://upload.wikimedia.org/wikipedia/commons/4/47/Bolt-with-nut.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9489" b="89489" l="5125" r="94000">
                        <a14:foregroundMark x1="8375" y1="43796" x2="8375" y2="43796"/>
                        <a14:foregroundMark x1="11000" y1="33285" x2="11000" y2="33285"/>
                        <a14:foregroundMark x1="11563" y1="33139" x2="11563" y2="33139"/>
                        <a14:foregroundMark x1="13375" y1="32555" x2="13375" y2="32555"/>
                        <a14:foregroundMark x1="5125" y1="38832" x2="5125" y2="38832"/>
                        <a14:foregroundMark x1="7625" y1="33577" x2="7625" y2="33577"/>
                        <a14:foregroundMark x1="6125" y1="34453" x2="6125" y2="34453"/>
                        <a14:foregroundMark x1="8313" y1="33723" x2="8313" y2="33723"/>
                        <a14:foregroundMark x1="46438" y1="37080" x2="46438" y2="37080"/>
                        <a14:foregroundMark x1="32688" y1="34453" x2="32688" y2="34453"/>
                        <a14:foregroundMark x1="31125" y1="34745" x2="31125" y2="34745"/>
                        <a14:foregroundMark x1="30375" y1="34745" x2="30375" y2="34745"/>
                        <a14:foregroundMark x1="34750" y1="34015" x2="34750" y2="34015"/>
                        <a14:foregroundMark x1="35250" y1="32117" x2="35250" y2="32117"/>
                        <a14:foregroundMark x1="36938" y1="33139" x2="36938" y2="33139"/>
                        <a14:foregroundMark x1="37750" y1="33285" x2="37750" y2="33285"/>
                        <a14:foregroundMark x1="39438" y1="33723" x2="39438" y2="33723"/>
                        <a14:foregroundMark x1="38813" y1="32555" x2="38813" y2="32555"/>
                        <a14:foregroundMark x1="40313" y1="33577" x2="40313" y2="33577"/>
                        <a14:foregroundMark x1="42500" y1="33723" x2="42500" y2="33723"/>
                        <a14:foregroundMark x1="27813" y1="28467" x2="27813" y2="28467"/>
                        <a14:foregroundMark x1="90688" y1="43212" x2="90688" y2="43212"/>
                        <a14:foregroundMark x1="84313" y1="31971" x2="84313" y2="31971"/>
                        <a14:foregroundMark x1="83125" y1="31679" x2="83125" y2="31679"/>
                        <a14:foregroundMark x1="78938" y1="31679" x2="78938" y2="31679"/>
                        <a14:foregroundMark x1="76000" y1="31971" x2="76000" y2="31971"/>
                        <a14:foregroundMark x1="71563" y1="31679" x2="71563" y2="31679"/>
                        <a14:foregroundMark x1="65063" y1="31971" x2="65063" y2="31971"/>
                        <a14:foregroundMark x1="57250" y1="31387" x2="57250" y2="31387"/>
                        <a14:foregroundMark x1="49750" y1="31971" x2="49750" y2="31971"/>
                        <a14:foregroundMark x1="48313" y1="31387" x2="48313" y2="31387"/>
                        <a14:foregroundMark x1="46063" y1="32409" x2="46063" y2="32409"/>
                        <a14:foregroundMark x1="44000" y1="33139" x2="44000" y2="33139"/>
                        <a14:foregroundMark x1="45438" y1="32847" x2="45438" y2="32847"/>
                        <a14:foregroundMark x1="84313" y1="26569" x2="84313" y2="26569"/>
                        <a14:foregroundMark x1="83313" y1="24526" x2="83313" y2="24526"/>
                        <a14:foregroundMark x1="86125" y1="22190" x2="86125" y2="22190"/>
                        <a14:foregroundMark x1="84625" y1="21752" x2="84625" y2="21752"/>
                        <a14:foregroundMark x1="83938" y1="21460" x2="83938" y2="21460"/>
                        <a14:foregroundMark x1="82563" y1="29635" x2="82563" y2="29635"/>
                        <a14:foregroundMark x1="94000" y1="44672" x2="94000" y2="44672"/>
                      </a14:backgroundRemoval>
                    </a14:imgEffect>
                  </a14:imgLayer>
                </a14:imgProps>
              </a:ext>
              <a:ext uri="{28A0092B-C50C-407E-A947-70E740481C1C}">
                <a14:useLocalDpi xmlns:a14="http://schemas.microsoft.com/office/drawing/2010/main" val="0"/>
              </a:ext>
            </a:extLst>
          </a:blip>
          <a:srcRect/>
          <a:stretch>
            <a:fillRect/>
          </a:stretch>
        </p:blipFill>
        <p:spPr bwMode="auto">
          <a:xfrm rot="18259866">
            <a:off x="395587" y="818210"/>
            <a:ext cx="1656011" cy="7089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976650" y="3860593"/>
            <a:ext cx="1920213" cy="2533915"/>
          </a:xfrm>
          <a:prstGeom prst="rect">
            <a:avLst/>
          </a:prstGeom>
          <a:solidFill>
            <a:srgbClr val="002060"/>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Fan</a:t>
            </a:r>
          </a:p>
        </p:txBody>
      </p:sp>
      <p:sp>
        <p:nvSpPr>
          <p:cNvPr id="11" name="Rectangle 10"/>
          <p:cNvSpPr/>
          <p:nvPr/>
        </p:nvSpPr>
        <p:spPr>
          <a:xfrm>
            <a:off x="7819705" y="1303571"/>
            <a:ext cx="3264363" cy="1373335"/>
          </a:xfrm>
          <a:prstGeom prst="rect">
            <a:avLst/>
          </a:prstGeom>
          <a:solidFill>
            <a:schemeClr val="tx1"/>
          </a:solidFill>
          <a:ln>
            <a:solidFill>
              <a:schemeClr val="bg1">
                <a:lumMod val="65000"/>
              </a:schemeClr>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Polymorphic</a:t>
            </a:r>
          </a:p>
          <a:p>
            <a:pPr algn="ctr"/>
            <a:r>
              <a:rPr lang="en-US" sz="2400" b="1" dirty="0">
                <a:effectLst>
                  <a:outerShdw blurRad="38100" dist="38100" dir="2700000" algn="tl">
                    <a:srgbClr val="000000">
                      <a:alpha val="43137"/>
                    </a:srgbClr>
                  </a:outerShdw>
                </a:effectLst>
              </a:rPr>
              <a:t>Interface</a:t>
            </a:r>
          </a:p>
        </p:txBody>
      </p:sp>
      <p:sp>
        <p:nvSpPr>
          <p:cNvPr id="12" name="Rectangle 11"/>
          <p:cNvSpPr/>
          <p:nvPr/>
        </p:nvSpPr>
        <p:spPr>
          <a:xfrm>
            <a:off x="10032438" y="3860593"/>
            <a:ext cx="1920213" cy="2533915"/>
          </a:xfrm>
          <a:prstGeom prst="rect">
            <a:avLst/>
          </a:prstGeom>
          <a:gradFill flip="none" rotWithShape="1">
            <a:gsLst>
              <a:gs pos="0">
                <a:srgbClr val="A50021">
                  <a:shade val="30000"/>
                  <a:satMod val="115000"/>
                </a:srgbClr>
              </a:gs>
              <a:gs pos="50000">
                <a:srgbClr val="A50021">
                  <a:shade val="67500"/>
                  <a:satMod val="115000"/>
                </a:srgbClr>
              </a:gs>
              <a:gs pos="100000">
                <a:srgbClr val="A50021">
                  <a:shade val="100000"/>
                  <a:satMod val="115000"/>
                </a:srgbClr>
              </a:gs>
            </a:gsLst>
            <a:path path="circle">
              <a:fillToRect l="50000" t="50000" r="50000" b="50000"/>
            </a:path>
            <a:tileRect/>
          </a:gra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Heater</a:t>
            </a:r>
          </a:p>
        </p:txBody>
      </p:sp>
      <p:cxnSp>
        <p:nvCxnSpPr>
          <p:cNvPr id="13" name="Straight Arrow Connector 12"/>
          <p:cNvCxnSpPr/>
          <p:nvPr/>
        </p:nvCxnSpPr>
        <p:spPr>
          <a:xfrm flipV="1">
            <a:off x="4175787" y="1990237"/>
            <a:ext cx="3936437" cy="478656"/>
          </a:xfrm>
          <a:prstGeom prst="straightConnector1">
            <a:avLst/>
          </a:prstGeom>
          <a:ln w="57150">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768075" y="2468893"/>
            <a:ext cx="1547349" cy="1824203"/>
          </a:xfrm>
          <a:prstGeom prst="straightConnector1">
            <a:avLst/>
          </a:prstGeom>
          <a:ln w="57150">
            <a:prstDash val="sysDash"/>
            <a:headEnd type="oval" w="med" len="med"/>
            <a:tailEnd type="triangle" w="med" len="med"/>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089099" y="2468893"/>
            <a:ext cx="0" cy="1824203"/>
          </a:xfrm>
          <a:prstGeom prst="straightConnector1">
            <a:avLst/>
          </a:prstGeom>
          <a:ln w="57150">
            <a:prstDash val="sysDash"/>
            <a:headEnd type="oval" w="med" len="med"/>
            <a:tailEnd type="triangle" w="med" len="med"/>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0011404" y="2427445"/>
            <a:ext cx="1072665" cy="1673631"/>
          </a:xfrm>
          <a:prstGeom prst="straightConnector1">
            <a:avLst/>
          </a:prstGeom>
          <a:ln w="57150">
            <a:prstDash val="sysDash"/>
            <a:headEnd type="oval" w="med" len="med"/>
            <a:tailEnd type="triangle" w="med" len="med"/>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1180035">
            <a:off x="4925147" y="1759405"/>
            <a:ext cx="2723887" cy="461665"/>
          </a:xfrm>
          <a:prstGeom prst="rect">
            <a:avLst/>
          </a:prstGeom>
          <a:noFill/>
        </p:spPr>
        <p:txBody>
          <a:bodyPr wrap="none" rtlCol="0">
            <a:spAutoFit/>
          </a:bodyPr>
          <a:lstStyle/>
          <a:p>
            <a:r>
              <a:rPr lang="en-US" sz="2400" b="1" dirty="0">
                <a:solidFill>
                  <a:srgbClr val="FF33CC"/>
                </a:solidFill>
                <a:effectLst>
                  <a:outerShdw blurRad="38100" dist="38100" dir="2700000" algn="tl">
                    <a:srgbClr val="000000">
                      <a:alpha val="43137"/>
                    </a:srgbClr>
                  </a:outerShdw>
                </a:effectLst>
              </a:rPr>
              <a:t>holds a reference to</a:t>
            </a:r>
          </a:p>
        </p:txBody>
      </p:sp>
      <p:sp>
        <p:nvSpPr>
          <p:cNvPr id="23" name="TextBox 22"/>
          <p:cNvSpPr txBox="1"/>
          <p:nvPr/>
        </p:nvSpPr>
        <p:spPr>
          <a:xfrm>
            <a:off x="8171241" y="2852937"/>
            <a:ext cx="1711046" cy="461665"/>
          </a:xfrm>
          <a:prstGeom prst="rect">
            <a:avLst/>
          </a:prstGeom>
          <a:noFill/>
        </p:spPr>
        <p:txBody>
          <a:bodyPr wrap="none" rtlCol="0">
            <a:spAutoFit/>
          </a:bodyPr>
          <a:lstStyle/>
          <a:p>
            <a:r>
              <a:rPr lang="en-US" sz="2400" b="1" dirty="0">
                <a:solidFill>
                  <a:srgbClr val="FF33CC"/>
                </a:solidFill>
                <a:effectLst>
                  <a:outerShdw blurRad="38100" dist="38100" dir="2700000" algn="tl">
                    <a:srgbClr val="000000">
                      <a:alpha val="43137"/>
                    </a:srgbClr>
                  </a:outerShdw>
                </a:effectLst>
              </a:rPr>
              <a:t>Implements</a:t>
            </a:r>
          </a:p>
        </p:txBody>
      </p:sp>
      <p:sp>
        <p:nvSpPr>
          <p:cNvPr id="24" name="TextBox 23"/>
          <p:cNvSpPr txBox="1"/>
          <p:nvPr/>
        </p:nvSpPr>
        <p:spPr>
          <a:xfrm>
            <a:off x="6659156" y="3154458"/>
            <a:ext cx="1711046" cy="461665"/>
          </a:xfrm>
          <a:prstGeom prst="rect">
            <a:avLst/>
          </a:prstGeom>
          <a:noFill/>
        </p:spPr>
        <p:txBody>
          <a:bodyPr wrap="none" rtlCol="0">
            <a:spAutoFit/>
          </a:bodyPr>
          <a:lstStyle/>
          <a:p>
            <a:r>
              <a:rPr lang="en-US" sz="2400" b="1" dirty="0">
                <a:solidFill>
                  <a:srgbClr val="FF33CC"/>
                </a:solidFill>
                <a:effectLst>
                  <a:outerShdw blurRad="38100" dist="38100" dir="2700000" algn="tl">
                    <a:srgbClr val="000000">
                      <a:alpha val="43137"/>
                    </a:srgbClr>
                  </a:outerShdw>
                </a:effectLst>
              </a:rPr>
              <a:t>Implements</a:t>
            </a:r>
          </a:p>
        </p:txBody>
      </p:sp>
      <p:sp>
        <p:nvSpPr>
          <p:cNvPr id="25" name="TextBox 24"/>
          <p:cNvSpPr txBox="1"/>
          <p:nvPr/>
        </p:nvSpPr>
        <p:spPr>
          <a:xfrm>
            <a:off x="9744405" y="3146652"/>
            <a:ext cx="1711046" cy="461665"/>
          </a:xfrm>
          <a:prstGeom prst="rect">
            <a:avLst/>
          </a:prstGeom>
          <a:noFill/>
          <a:ln>
            <a:solidFill>
              <a:schemeClr val="tx1"/>
            </a:solidFill>
            <a:prstDash val="sysDash"/>
            <a:headEnd type="oval" w="med" len="med"/>
            <a:tailEnd type="triangle" w="med" len="med"/>
          </a:ln>
        </p:spPr>
        <p:txBody>
          <a:bodyPr wrap="none" rtlCol="0">
            <a:spAutoFit/>
          </a:bodyPr>
          <a:lstStyle/>
          <a:p>
            <a:r>
              <a:rPr lang="en-US" sz="2400" b="1" dirty="0">
                <a:solidFill>
                  <a:srgbClr val="FF33CC"/>
                </a:solidFill>
                <a:effectLst>
                  <a:outerShdw blurRad="38100" dist="38100" dir="2700000" algn="tl">
                    <a:srgbClr val="000000">
                      <a:alpha val="43137"/>
                    </a:srgbClr>
                  </a:outerShdw>
                </a:effectLst>
              </a:rPr>
              <a:t>Implements</a:t>
            </a:r>
          </a:p>
        </p:txBody>
      </p:sp>
    </p:spTree>
    <p:extLst>
      <p:ext uri="{BB962C8B-B14F-4D97-AF65-F5344CB8AC3E}">
        <p14:creationId xmlns:p14="http://schemas.microsoft.com/office/powerpoint/2010/main" val="449915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8F084F-E213-8DA0-C209-A2C8A47E24D4}"/>
              </a:ext>
            </a:extLst>
          </p:cNvPr>
          <p:cNvSpPr>
            <a:spLocks noGrp="1"/>
          </p:cNvSpPr>
          <p:nvPr>
            <p:ph type="title"/>
          </p:nvPr>
        </p:nvSpPr>
        <p:spPr/>
        <p:txBody>
          <a:bodyPr/>
          <a:lstStyle/>
          <a:p>
            <a:r>
              <a:rPr lang="en-US" dirty="0"/>
              <a:t>Module-10-yourturn2:Start</a:t>
            </a:r>
            <a:endParaRPr lang="en-CA" dirty="0"/>
          </a:p>
        </p:txBody>
      </p:sp>
    </p:spTree>
    <p:extLst>
      <p:ext uri="{BB962C8B-B14F-4D97-AF65-F5344CB8AC3E}">
        <p14:creationId xmlns:p14="http://schemas.microsoft.com/office/powerpoint/2010/main" val="1247454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Advertisement</a:t>
            </a:r>
            <a:endParaRPr lang="en-CA" dirty="0"/>
          </a:p>
        </p:txBody>
      </p:sp>
      <p:sp>
        <p:nvSpPr>
          <p:cNvPr id="5" name="Content Placeholder 4"/>
          <p:cNvSpPr>
            <a:spLocks noGrp="1"/>
          </p:cNvSpPr>
          <p:nvPr>
            <p:ph idx="1"/>
          </p:nvPr>
        </p:nvSpPr>
        <p:spPr>
          <a:xfrm>
            <a:off x="601789" y="923595"/>
            <a:ext cx="10972800" cy="5385725"/>
          </a:xfrm>
        </p:spPr>
        <p:txBody>
          <a:bodyPr>
            <a:normAutofit/>
          </a:bodyPr>
          <a:lstStyle/>
          <a:p>
            <a:r>
              <a:rPr lang="en-US" sz="3200" dirty="0">
                <a:solidFill>
                  <a:srgbClr val="00FF00"/>
                </a:solidFill>
              </a:rPr>
              <a:t>When there is a dependency between classes, you have coupling.  Every program needs some coupling or it would do nothing.  </a:t>
            </a:r>
          </a:p>
          <a:p>
            <a:r>
              <a:rPr lang="en-US" sz="3200" dirty="0"/>
              <a:t>However, the more tightly-coupled a program is, the harder it will be to maintain and the less we will be able to re-use classes in other projects.</a:t>
            </a:r>
          </a:p>
          <a:p>
            <a:r>
              <a:rPr lang="en-US" sz="3200" dirty="0">
                <a:solidFill>
                  <a:srgbClr val="00FF00"/>
                </a:solidFill>
              </a:rPr>
              <a:t>We want to make our classes as loosely-coupled as possible.</a:t>
            </a:r>
          </a:p>
          <a:p>
            <a:r>
              <a:rPr lang="en-US" sz="3200" dirty="0"/>
              <a:t>Robert C Martin (Uncle Bob) </a:t>
            </a:r>
            <a:r>
              <a:rPr lang="en-US" sz="3200" dirty="0">
                <a:effectLst>
                  <a:glow rad="101600">
                    <a:srgbClr val="FF00FF">
                      <a:alpha val="60000"/>
                    </a:srgbClr>
                  </a:glow>
                  <a:outerShdw blurRad="38100" dist="38100" dir="2700000" algn="tl">
                    <a:srgbClr val="000000">
                      <a:alpha val="43137"/>
                    </a:srgbClr>
                  </a:outerShdw>
                </a:effectLst>
              </a:rPr>
              <a:t>SOLID</a:t>
            </a:r>
            <a:r>
              <a:rPr lang="en-US" sz="3200" dirty="0"/>
              <a:t> Principles</a:t>
            </a:r>
          </a:p>
          <a:p>
            <a:endParaRPr lang="en-CA" sz="3200" dirty="0"/>
          </a:p>
        </p:txBody>
      </p:sp>
      <p:pic>
        <p:nvPicPr>
          <p:cNvPr id="6" name="Picture 2" descr="https://d26o5k45lnmm4v.cloudfront.net/68efb53b01da48a2995307521ac5efd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404" y="5165465"/>
            <a:ext cx="2349028" cy="1321328"/>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pic>
        <p:nvPicPr>
          <p:cNvPr id="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24627" y="5549508"/>
            <a:ext cx="882296" cy="1153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DD43F523-9824-0E85-0EBF-F1E9CEF2B981}"/>
              </a:ext>
            </a:extLst>
          </p:cNvPr>
          <p:cNvSpPr txBox="1"/>
          <p:nvPr/>
        </p:nvSpPr>
        <p:spPr>
          <a:xfrm>
            <a:off x="154005" y="5826129"/>
            <a:ext cx="8318816" cy="461665"/>
          </a:xfrm>
          <a:prstGeom prst="rect">
            <a:avLst/>
          </a:prstGeom>
          <a:noFill/>
        </p:spPr>
        <p:txBody>
          <a:bodyPr wrap="none" rtlCol="0">
            <a:spAutoFit/>
          </a:bodyPr>
          <a:lstStyle/>
          <a:p>
            <a:pPr algn="l"/>
            <a:r>
              <a:rPr lang="en-US" b="1" dirty="0">
                <a:solidFill>
                  <a:schemeClr val="bg1"/>
                </a:solidFill>
                <a:effectLst>
                  <a:glow rad="101600">
                    <a:srgbClr val="FF00FF">
                      <a:alpha val="60000"/>
                    </a:srgbClr>
                  </a:glow>
                </a:effectLst>
              </a:rPr>
              <a:t>Our Button demo is an example of the </a:t>
            </a:r>
            <a:r>
              <a:rPr lang="en-US" sz="2400" b="1" dirty="0">
                <a:solidFill>
                  <a:schemeClr val="bg1"/>
                </a:solidFill>
                <a:effectLst>
                  <a:glow rad="101600">
                    <a:srgbClr val="FF00FF">
                      <a:alpha val="60000"/>
                    </a:srgbClr>
                  </a:glow>
                </a:effectLst>
              </a:rPr>
              <a:t>D</a:t>
            </a:r>
            <a:r>
              <a:rPr lang="en-US" b="1" dirty="0">
                <a:solidFill>
                  <a:schemeClr val="bg1"/>
                </a:solidFill>
                <a:effectLst>
                  <a:glow rad="101600">
                    <a:srgbClr val="FF00FF">
                      <a:alpha val="60000"/>
                    </a:srgbClr>
                  </a:glow>
                </a:effectLst>
              </a:rPr>
              <a:t> is </a:t>
            </a:r>
            <a:r>
              <a:rPr lang="en-US" sz="2400" b="1" dirty="0">
                <a:solidFill>
                  <a:schemeClr val="bg1"/>
                </a:solidFill>
                <a:effectLst>
                  <a:glow rad="101600">
                    <a:srgbClr val="FF00FF">
                      <a:alpha val="60000"/>
                    </a:srgbClr>
                  </a:glow>
                </a:effectLst>
              </a:rPr>
              <a:t>SOLID</a:t>
            </a:r>
            <a:r>
              <a:rPr lang="en-US" b="1" dirty="0">
                <a:solidFill>
                  <a:schemeClr val="bg1"/>
                </a:solidFill>
                <a:effectLst>
                  <a:glow rad="101600">
                    <a:srgbClr val="FF00FF">
                      <a:alpha val="60000"/>
                    </a:srgbClr>
                  </a:glow>
                </a:effectLst>
              </a:rPr>
              <a:t> – Dependency Inversion Principle</a:t>
            </a:r>
            <a:endParaRPr lang="en-CA" b="1" dirty="0" err="1">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180405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dy Booch, CHM 2011 2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2385" y="4921591"/>
            <a:ext cx="1280055" cy="1815351"/>
          </a:xfrm>
          <a:prstGeom prst="rect">
            <a:avLst/>
          </a:prstGeom>
          <a:noFill/>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31371" y="-123395"/>
            <a:ext cx="10972800" cy="1143000"/>
          </a:xfrm>
        </p:spPr>
        <p:txBody>
          <a:bodyPr>
            <a:noAutofit/>
          </a:bodyPr>
          <a:lstStyle/>
          <a:p>
            <a:r>
              <a:rPr lang="en-US" sz="3733" dirty="0"/>
              <a:t>Hmm…There is a lot of disagreement about this…</a:t>
            </a:r>
            <a:endParaRPr lang="en-CA" sz="3733" dirty="0"/>
          </a:p>
        </p:txBody>
      </p:sp>
      <p:sp>
        <p:nvSpPr>
          <p:cNvPr id="3" name="Content Placeholder 2"/>
          <p:cNvSpPr>
            <a:spLocks noGrp="1"/>
          </p:cNvSpPr>
          <p:nvPr>
            <p:ph idx="1"/>
          </p:nvPr>
        </p:nvSpPr>
        <p:spPr>
          <a:xfrm>
            <a:off x="719403" y="1443292"/>
            <a:ext cx="10972800" cy="4525963"/>
          </a:xfrm>
        </p:spPr>
        <p:txBody>
          <a:bodyPr>
            <a:normAutofit fontScale="92500" lnSpcReduction="20000"/>
          </a:bodyPr>
          <a:lstStyle/>
          <a:p>
            <a:r>
              <a:rPr lang="en-US" b="1" dirty="0">
                <a:solidFill>
                  <a:schemeClr val="bg1"/>
                </a:solidFill>
                <a:effectLst>
                  <a:outerShdw blurRad="38100" dist="38100" dir="2700000" algn="tl">
                    <a:srgbClr val="000000">
                      <a:alpha val="43137"/>
                    </a:srgbClr>
                  </a:outerShdw>
                </a:effectLst>
              </a:rPr>
              <a:t>We use a </a:t>
            </a:r>
            <a:r>
              <a:rPr lang="en-US" b="1" dirty="0" err="1">
                <a:solidFill>
                  <a:schemeClr val="bg1"/>
                </a:solidFill>
                <a:effectLst>
                  <a:outerShdw blurRad="38100" dist="38100" dir="2700000" algn="tl">
                    <a:srgbClr val="000000">
                      <a:alpha val="43137"/>
                    </a:srgbClr>
                  </a:outerShdw>
                </a:effectLst>
              </a:rPr>
              <a:t>PayPhone</a:t>
            </a:r>
            <a:r>
              <a:rPr lang="en-US" b="1" dirty="0">
                <a:solidFill>
                  <a:schemeClr val="bg1"/>
                </a:solidFill>
                <a:effectLst>
                  <a:outerShdw blurRad="38100" dist="38100" dir="2700000" algn="tl">
                    <a:srgbClr val="000000">
                      <a:alpha val="43137"/>
                    </a:srgbClr>
                  </a:outerShdw>
                </a:effectLst>
              </a:rPr>
              <a:t> </a:t>
            </a:r>
            <a:r>
              <a:rPr lang="en-US" sz="3467" dirty="0"/>
              <a:t>(but we don’t keep its address)</a:t>
            </a:r>
            <a:endParaRPr lang="en-US" b="1" dirty="0">
              <a:solidFill>
                <a:schemeClr val="bg1"/>
              </a:solidFill>
              <a:effectLst>
                <a:outerShdw blurRad="38100" dist="38100" dir="2700000" algn="tl">
                  <a:srgbClr val="000000">
                    <a:alpha val="43137"/>
                  </a:srgbClr>
                </a:outerShdw>
              </a:effectLst>
            </a:endParaRPr>
          </a:p>
          <a:p>
            <a:pPr lvl="1"/>
            <a:r>
              <a:rPr lang="en-US" b="1" dirty="0">
                <a:solidFill>
                  <a:srgbClr val="FF33CC"/>
                </a:solidFill>
                <a:effectLst>
                  <a:outerShdw blurRad="38100" dist="38100" dir="2700000" algn="tl">
                    <a:srgbClr val="000000">
                      <a:alpha val="43137"/>
                    </a:srgbClr>
                  </a:outerShdw>
                </a:effectLst>
              </a:rPr>
              <a:t>Dependency</a:t>
            </a:r>
          </a:p>
          <a:p>
            <a:r>
              <a:rPr lang="en-US" b="1" dirty="0">
                <a:solidFill>
                  <a:schemeClr val="bg1"/>
                </a:solidFill>
                <a:effectLst>
                  <a:outerShdw blurRad="38100" dist="38100" dir="2700000" algn="tl">
                    <a:srgbClr val="000000">
                      <a:alpha val="43137"/>
                    </a:srgbClr>
                  </a:outerShdw>
                </a:effectLst>
              </a:rPr>
              <a:t>We use/own a </a:t>
            </a:r>
            <a:r>
              <a:rPr lang="en-US" b="1" dirty="0" err="1">
                <a:solidFill>
                  <a:schemeClr val="bg1"/>
                </a:solidFill>
                <a:effectLst>
                  <a:outerShdw blurRad="38100" dist="38100" dir="2700000" algn="tl">
                    <a:srgbClr val="000000">
                      <a:alpha val="43137"/>
                    </a:srgbClr>
                  </a:outerShdw>
                </a:effectLst>
              </a:rPr>
              <a:t>CellPhone</a:t>
            </a:r>
            <a:r>
              <a:rPr lang="en-US" b="1" dirty="0">
                <a:solidFill>
                  <a:schemeClr val="bg1"/>
                </a:solidFill>
                <a:effectLst>
                  <a:outerShdw blurRad="38100" dist="38100" dir="2700000" algn="tl">
                    <a:srgbClr val="000000">
                      <a:alpha val="43137"/>
                    </a:srgbClr>
                  </a:outerShdw>
                </a:effectLst>
              </a:rPr>
              <a:t> and always want to know where it is but we are willing to share it or give it away.</a:t>
            </a:r>
          </a:p>
          <a:p>
            <a:pPr lvl="1"/>
            <a:r>
              <a:rPr lang="en-US" b="1" dirty="0">
                <a:solidFill>
                  <a:schemeClr val="bg1"/>
                </a:solidFill>
                <a:effectLst>
                  <a:outerShdw blurRad="38100" dist="38100" dir="2700000" algn="tl">
                    <a:srgbClr val="000000">
                      <a:alpha val="43137"/>
                    </a:srgbClr>
                  </a:outerShdw>
                </a:effectLst>
              </a:rPr>
              <a:t> </a:t>
            </a:r>
            <a:r>
              <a:rPr lang="en-US" b="1" dirty="0">
                <a:solidFill>
                  <a:srgbClr val="FF33CC"/>
                </a:solidFill>
                <a:effectLst>
                  <a:outerShdw blurRad="38100" dist="38100" dir="2700000" algn="tl">
                    <a:srgbClr val="000000">
                      <a:alpha val="43137"/>
                    </a:srgbClr>
                  </a:outerShdw>
                </a:effectLst>
              </a:rPr>
              <a:t>Aggregation</a:t>
            </a:r>
            <a:r>
              <a:rPr lang="en-US" b="1" dirty="0">
                <a:solidFill>
                  <a:schemeClr val="bg1"/>
                </a:solidFill>
                <a:effectLst>
                  <a:outerShdw blurRad="38100" dist="38100" dir="2700000" algn="tl">
                    <a:srgbClr val="000000">
                      <a:alpha val="43137"/>
                    </a:srgbClr>
                  </a:outerShdw>
                </a:effectLst>
              </a:rPr>
              <a:t>.</a:t>
            </a:r>
          </a:p>
          <a:p>
            <a:r>
              <a:rPr lang="en-US" b="1" dirty="0">
                <a:solidFill>
                  <a:schemeClr val="bg1"/>
                </a:solidFill>
                <a:effectLst>
                  <a:outerShdw blurRad="38100" dist="38100" dir="2700000" algn="tl">
                    <a:srgbClr val="000000">
                      <a:alpha val="43137"/>
                    </a:srgbClr>
                  </a:outerShdw>
                </a:effectLst>
              </a:rPr>
              <a:t>We own a Heart and it lives and dies with us.</a:t>
            </a:r>
          </a:p>
          <a:p>
            <a:pPr lvl="1"/>
            <a:r>
              <a:rPr lang="en-US" b="1" dirty="0">
                <a:solidFill>
                  <a:srgbClr val="FF33CC"/>
                </a:solidFill>
                <a:effectLst>
                  <a:outerShdw blurRad="38100" dist="38100" dir="2700000" algn="tl">
                    <a:srgbClr val="000000">
                      <a:alpha val="43137"/>
                    </a:srgbClr>
                  </a:outerShdw>
                </a:effectLst>
              </a:rPr>
              <a:t>Composition</a:t>
            </a:r>
            <a:endParaRPr lang="en-CA" b="1" dirty="0">
              <a:solidFill>
                <a:srgbClr val="FF33CC"/>
              </a:solidFill>
              <a:effectLst>
                <a:outerShdw blurRad="38100" dist="38100" dir="2700000" algn="tl">
                  <a:srgbClr val="000000">
                    <a:alpha val="43137"/>
                  </a:srgbClr>
                </a:outerShdw>
              </a:effectLst>
            </a:endParaRPr>
          </a:p>
        </p:txBody>
      </p:sp>
      <p:sp>
        <p:nvSpPr>
          <p:cNvPr id="4" name="TextBox 3"/>
          <p:cNvSpPr txBox="1"/>
          <p:nvPr/>
        </p:nvSpPr>
        <p:spPr>
          <a:xfrm>
            <a:off x="9312173" y="6392942"/>
            <a:ext cx="1811393" cy="461665"/>
          </a:xfrm>
          <a:prstGeom prst="rect">
            <a:avLst/>
          </a:prstGeom>
          <a:noFill/>
        </p:spPr>
        <p:txBody>
          <a:bodyPr wrap="none" rtlCol="0">
            <a:spAutoFit/>
          </a:bodyPr>
          <a:lstStyle/>
          <a:p>
            <a:r>
              <a:rPr lang="en-US" sz="2400" b="1" dirty="0">
                <a:solidFill>
                  <a:srgbClr val="00FF00"/>
                </a:solidFill>
                <a:effectLst>
                  <a:outerShdw blurRad="38100" dist="38100" dir="2700000" algn="tl">
                    <a:srgbClr val="000000">
                      <a:alpha val="43137"/>
                    </a:srgbClr>
                  </a:outerShdw>
                </a:effectLst>
              </a:rPr>
              <a:t>Grady </a:t>
            </a:r>
            <a:r>
              <a:rPr lang="en-US" sz="2400" b="1" dirty="0" err="1">
                <a:solidFill>
                  <a:srgbClr val="00FF00"/>
                </a:solidFill>
                <a:effectLst>
                  <a:outerShdw blurRad="38100" dist="38100" dir="2700000" algn="tl">
                    <a:srgbClr val="000000">
                      <a:alpha val="43137"/>
                    </a:srgbClr>
                  </a:outerShdw>
                </a:effectLst>
              </a:rPr>
              <a:t>Booch</a:t>
            </a:r>
            <a:endParaRPr lang="en-CA" sz="2400" b="1" dirty="0">
              <a:solidFill>
                <a:srgbClr val="00FF00"/>
              </a:solidFill>
              <a:effectLst>
                <a:outerShdw blurRad="38100" dist="38100" dir="2700000" algn="tl">
                  <a:srgbClr val="000000">
                    <a:alpha val="43137"/>
                  </a:srgbClr>
                </a:outerShdw>
              </a:effectLst>
            </a:endParaRPr>
          </a:p>
        </p:txBody>
      </p:sp>
      <p:sp>
        <p:nvSpPr>
          <p:cNvPr id="6" name="TextBox 5"/>
          <p:cNvSpPr txBox="1"/>
          <p:nvPr/>
        </p:nvSpPr>
        <p:spPr>
          <a:xfrm rot="16200000">
            <a:off x="-457309" y="3840954"/>
            <a:ext cx="1648528" cy="461665"/>
          </a:xfrm>
          <a:prstGeom prst="rect">
            <a:avLst/>
          </a:prstGeom>
          <a:noFill/>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Association</a:t>
            </a:r>
            <a:endParaRPr lang="en-CA" sz="2400" b="1" dirty="0">
              <a:solidFill>
                <a:srgbClr val="FFFF00"/>
              </a:solidFill>
              <a:effectLst>
                <a:outerShdw blurRad="38100" dist="38100" dir="2700000" algn="tl">
                  <a:srgbClr val="000000">
                    <a:alpha val="43137"/>
                  </a:srgbClr>
                </a:outerShdw>
              </a:effectLst>
            </a:endParaRPr>
          </a:p>
        </p:txBody>
      </p:sp>
      <p:sp>
        <p:nvSpPr>
          <p:cNvPr id="7" name="Left Brace 6"/>
          <p:cNvSpPr/>
          <p:nvPr/>
        </p:nvSpPr>
        <p:spPr>
          <a:xfrm>
            <a:off x="527382" y="2756925"/>
            <a:ext cx="192021" cy="2592288"/>
          </a:xfrm>
          <a:prstGeom prst="leftBrace">
            <a:avLst/>
          </a:prstGeom>
          <a:ln w="38100">
            <a:solidFill>
              <a:srgbClr val="FFFF00"/>
            </a:solidFill>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36215230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81" y="164637"/>
            <a:ext cx="10972800" cy="1143000"/>
          </a:xfrm>
        </p:spPr>
        <p:txBody>
          <a:bodyPr/>
          <a:lstStyle/>
          <a:p>
            <a:r>
              <a:rPr lang="en-US" dirty="0"/>
              <a:t>This is just the tip of the </a:t>
            </a:r>
            <a:r>
              <a:rPr lang="en-US" dirty="0" err="1"/>
              <a:t>iceburg</a:t>
            </a:r>
            <a:r>
              <a:rPr lang="en-US" dirty="0"/>
              <a:t>…</a:t>
            </a:r>
          </a:p>
        </p:txBody>
      </p:sp>
      <p:sp>
        <p:nvSpPr>
          <p:cNvPr id="3" name="Content Placeholder 2"/>
          <p:cNvSpPr>
            <a:spLocks noGrp="1"/>
          </p:cNvSpPr>
          <p:nvPr>
            <p:ph idx="1"/>
          </p:nvPr>
        </p:nvSpPr>
        <p:spPr/>
        <p:txBody>
          <a:bodyPr>
            <a:normAutofit fontScale="92500"/>
          </a:bodyPr>
          <a:lstStyle/>
          <a:p>
            <a:r>
              <a:rPr lang="en-US" b="1" dirty="0">
                <a:solidFill>
                  <a:schemeClr val="bg1"/>
                </a:solidFill>
                <a:effectLst>
                  <a:outerShdw blurRad="38100" dist="38100" dir="2700000" algn="tl">
                    <a:srgbClr val="000000">
                      <a:alpha val="43137"/>
                    </a:srgbClr>
                  </a:outerShdw>
                </a:effectLst>
              </a:rPr>
              <a:t>Clean Code is a complete discipline…</a:t>
            </a:r>
          </a:p>
          <a:p>
            <a:r>
              <a:rPr lang="en-US" b="1" dirty="0">
                <a:solidFill>
                  <a:schemeClr val="bg1"/>
                </a:solidFill>
                <a:effectLst>
                  <a:outerShdw blurRad="38100" dist="38100" dir="2700000" algn="tl">
                    <a:srgbClr val="000000">
                      <a:alpha val="43137"/>
                    </a:srgbClr>
                  </a:outerShdw>
                </a:effectLst>
              </a:rPr>
              <a:t>It includes a set of principles, a bunch of design patterns and a whole lot of arguments.</a:t>
            </a:r>
          </a:p>
          <a:p>
            <a:r>
              <a:rPr lang="en-US" b="1" dirty="0">
                <a:solidFill>
                  <a:schemeClr val="bg1"/>
                </a:solidFill>
                <a:effectLst>
                  <a:outerShdw blurRad="38100" dist="38100" dir="2700000" algn="tl">
                    <a:srgbClr val="000000">
                      <a:alpha val="43137"/>
                    </a:srgbClr>
                  </a:outerShdw>
                </a:effectLst>
              </a:rPr>
              <a:t>It is like chess…</a:t>
            </a:r>
          </a:p>
          <a:p>
            <a:r>
              <a:rPr lang="en-US" b="1" dirty="0">
                <a:solidFill>
                  <a:schemeClr val="bg1"/>
                </a:solidFill>
                <a:effectLst>
                  <a:outerShdw blurRad="38100" dist="38100" dir="2700000" algn="tl">
                    <a:srgbClr val="000000">
                      <a:alpha val="43137"/>
                    </a:srgbClr>
                  </a:outerShdw>
                </a:effectLst>
              </a:rPr>
              <a:t>It is the difference between a coder and a software architect.. </a:t>
            </a:r>
          </a:p>
        </p:txBody>
      </p:sp>
    </p:spTree>
    <p:extLst>
      <p:ext uri="{BB962C8B-B14F-4D97-AF65-F5344CB8AC3E}">
        <p14:creationId xmlns:p14="http://schemas.microsoft.com/office/powerpoint/2010/main" val="1744521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F0B6-FE3B-439A-B5E9-1D00A2154987}"/>
              </a:ext>
            </a:extLst>
          </p:cNvPr>
          <p:cNvSpPr>
            <a:spLocks noGrp="1"/>
          </p:cNvSpPr>
          <p:nvPr>
            <p:ph type="title"/>
          </p:nvPr>
        </p:nvSpPr>
        <p:spPr/>
        <p:txBody>
          <a:bodyPr/>
          <a:lstStyle/>
          <a:p>
            <a:r>
              <a:rPr lang="en-US" dirty="0"/>
              <a:t>An advertisement for TDD</a:t>
            </a:r>
            <a:endParaRPr lang="en-CA" dirty="0"/>
          </a:p>
        </p:txBody>
      </p:sp>
      <p:sp>
        <p:nvSpPr>
          <p:cNvPr id="3" name="Content Placeholder 2">
            <a:extLst>
              <a:ext uri="{FF2B5EF4-FFF2-40B4-BE49-F238E27FC236}">
                <a16:creationId xmlns:a16="http://schemas.microsoft.com/office/drawing/2014/main" id="{D1C7E3AF-F70E-A7DC-49DF-958073CA2692}"/>
              </a:ext>
            </a:extLst>
          </p:cNvPr>
          <p:cNvSpPr>
            <a:spLocks noGrp="1"/>
          </p:cNvSpPr>
          <p:nvPr>
            <p:ph idx="1"/>
          </p:nvPr>
        </p:nvSpPr>
        <p:spPr/>
        <p:txBody>
          <a:bodyPr>
            <a:normAutofit fontScale="77500" lnSpcReduction="20000"/>
          </a:bodyPr>
          <a:lstStyle/>
          <a:p>
            <a:r>
              <a:rPr lang="en-US" dirty="0"/>
              <a:t>Test-driven development is discipline that involves the programmer writing failing ‘unit tests’ and then writing their code to make the tests pass. </a:t>
            </a:r>
          </a:p>
          <a:p>
            <a:r>
              <a:rPr lang="en-US" dirty="0"/>
              <a:t>It is a very powerful way to build large projects and knowing TDD will make you much more sought after in the job market</a:t>
            </a:r>
          </a:p>
          <a:p>
            <a:r>
              <a:rPr lang="en-US" dirty="0"/>
              <a:t>TDD could be a course in and of itself,  and is beyond the scope of this course but, something to keep in mind, using Dependency Inversion and other Solid principles makes TDD much easier.</a:t>
            </a:r>
          </a:p>
          <a:p>
            <a:endParaRPr lang="en-CA" dirty="0"/>
          </a:p>
        </p:txBody>
      </p:sp>
    </p:spTree>
    <p:extLst>
      <p:ext uri="{BB962C8B-B14F-4D97-AF65-F5344CB8AC3E}">
        <p14:creationId xmlns:p14="http://schemas.microsoft.com/office/powerpoint/2010/main" val="1584230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Resources</a:t>
            </a:r>
          </a:p>
        </p:txBody>
      </p:sp>
      <p:sp>
        <p:nvSpPr>
          <p:cNvPr id="3" name="Content Placeholder 2"/>
          <p:cNvSpPr>
            <a:spLocks noGrp="1"/>
          </p:cNvSpPr>
          <p:nvPr>
            <p:ph idx="1"/>
          </p:nvPr>
        </p:nvSpPr>
        <p:spPr/>
        <p:txBody>
          <a:bodyPr>
            <a:normAutofit fontScale="70000" lnSpcReduction="20000"/>
          </a:bodyPr>
          <a:lstStyle/>
          <a:p>
            <a:r>
              <a:rPr lang="en-US" b="1" u="sng" dirty="0">
                <a:solidFill>
                  <a:schemeClr val="bg1"/>
                </a:solidFill>
                <a:effectLst>
                  <a:outerShdw blurRad="38100" dist="38100" dir="2700000" algn="tl">
                    <a:srgbClr val="000000">
                      <a:alpha val="43137"/>
                    </a:srgbClr>
                  </a:outerShdw>
                </a:effectLst>
                <a:hlinkClick r:id="rId2"/>
              </a:rPr>
              <a:t>https://www.youtube.com/watch?v=t86v3N4OshQ</a:t>
            </a:r>
            <a:r>
              <a:rPr lang="en-US" b="1" dirty="0">
                <a:solidFill>
                  <a:schemeClr val="bg1"/>
                </a:solidFill>
                <a:effectLst>
                  <a:outerShdw blurRad="38100" dist="38100" dir="2700000" algn="tl">
                    <a:srgbClr val="000000">
                      <a:alpha val="43137"/>
                    </a:srgbClr>
                  </a:outerShdw>
                </a:effectLst>
              </a:rPr>
              <a:t> – uncle bob video</a:t>
            </a:r>
          </a:p>
          <a:p>
            <a:pPr marL="0" indent="0">
              <a:buNone/>
            </a:pPr>
            <a:r>
              <a:rPr lang="en-US" b="1" dirty="0">
                <a:solidFill>
                  <a:schemeClr val="bg1"/>
                </a:solidFill>
                <a:effectLst>
                  <a:outerShdw blurRad="38100" dist="38100" dir="2700000" algn="tl">
                    <a:srgbClr val="000000">
                      <a:alpha val="43137"/>
                    </a:srgbClr>
                  </a:outerShdw>
                </a:effectLst>
              </a:rPr>
              <a:t> </a:t>
            </a:r>
          </a:p>
          <a:p>
            <a:r>
              <a:rPr lang="en-US" b="1" u="sng" dirty="0">
                <a:solidFill>
                  <a:schemeClr val="bg1"/>
                </a:solidFill>
                <a:effectLst>
                  <a:outerShdw blurRad="38100" dist="38100" dir="2700000" algn="tl">
                    <a:srgbClr val="000000">
                      <a:alpha val="43137"/>
                    </a:srgbClr>
                  </a:outerShdw>
                </a:effectLst>
                <a:hlinkClick r:id="rId3"/>
              </a:rPr>
              <a:t>http://www.amazon.ca/Robert-Martin-Clean-Code-Collection-ebook/dp/B00666M59G/ref=sr_1_3?ie=UTF8&amp;qid=1426068908&amp;sr=8-3&amp;keywords=clean+code</a:t>
            </a:r>
            <a:r>
              <a:rPr lang="en-US" b="1" dirty="0">
                <a:solidFill>
                  <a:schemeClr val="bg1"/>
                </a:solidFill>
                <a:effectLst>
                  <a:outerShdw blurRad="38100" dist="38100" dir="2700000" algn="tl">
                    <a:srgbClr val="000000">
                      <a:alpha val="43137"/>
                    </a:srgbClr>
                  </a:outerShdw>
                </a:effectLst>
              </a:rPr>
              <a:t> –uncle bob’s books</a:t>
            </a:r>
          </a:p>
          <a:p>
            <a:pPr marL="0" indent="0">
              <a:buNone/>
            </a:pPr>
            <a:r>
              <a:rPr lang="en-US" b="1" dirty="0">
                <a:solidFill>
                  <a:schemeClr val="bg1"/>
                </a:solidFill>
                <a:effectLst>
                  <a:outerShdw blurRad="38100" dist="38100" dir="2700000" algn="tl">
                    <a:srgbClr val="000000">
                      <a:alpha val="43137"/>
                    </a:srgbClr>
                  </a:outerShdw>
                </a:effectLst>
              </a:rPr>
              <a:t> </a:t>
            </a:r>
          </a:p>
          <a:p>
            <a:r>
              <a:rPr lang="en-US" b="1" u="sng" dirty="0">
                <a:solidFill>
                  <a:schemeClr val="bg1"/>
                </a:solidFill>
                <a:effectLst>
                  <a:outerShdw blurRad="38100" dist="38100" dir="2700000" algn="tl">
                    <a:srgbClr val="000000">
                      <a:alpha val="43137"/>
                    </a:srgbClr>
                  </a:outerShdw>
                </a:effectLst>
                <a:hlinkClick r:id="rId4"/>
              </a:rPr>
              <a:t>http://www.planetgeek.ch/wp-content/uploads/2013/06/Clean-Code-V2.1.pdf</a:t>
            </a:r>
            <a:r>
              <a:rPr lang="en-US" b="1" dirty="0">
                <a:solidFill>
                  <a:schemeClr val="bg1"/>
                </a:solidFill>
                <a:effectLst>
                  <a:outerShdw blurRad="38100" dist="38100" dir="2700000" algn="tl">
                    <a:srgbClr val="000000">
                      <a:alpha val="43137"/>
                    </a:srgbClr>
                  </a:outerShdw>
                </a:effectLst>
              </a:rPr>
              <a:t> - Clean code cheat sheet</a:t>
            </a:r>
          </a:p>
          <a:p>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73192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397C281-AC90-6CE8-6B18-26C0C3278FFB}"/>
              </a:ext>
            </a:extLst>
          </p:cNvPr>
          <p:cNvSpPr>
            <a:spLocks noGrp="1"/>
          </p:cNvSpPr>
          <p:nvPr>
            <p:ph type="body" sz="quarter" idx="10"/>
          </p:nvPr>
        </p:nvSpPr>
        <p:spPr/>
        <p:txBody>
          <a:bodyPr/>
          <a:lstStyle/>
          <a:p>
            <a:r>
              <a:rPr lang="en-US" dirty="0"/>
              <a:t>OK, so what is something that bugs you about arrays?</a:t>
            </a:r>
          </a:p>
          <a:p>
            <a:pPr lvl="1"/>
            <a:r>
              <a:rPr lang="en-US" dirty="0"/>
              <a:t>We have to know how big to make an array while we are writing the code!</a:t>
            </a:r>
          </a:p>
          <a:p>
            <a:pPr lvl="1"/>
            <a:r>
              <a:rPr lang="en-US" dirty="0"/>
              <a:t>Wouldn’t it be nice if it just got bigger as we needed?</a:t>
            </a:r>
          </a:p>
          <a:p>
            <a:r>
              <a:rPr lang="en-US" dirty="0" err="1"/>
              <a:t>ArrayList</a:t>
            </a:r>
            <a:r>
              <a:rPr lang="en-US" dirty="0"/>
              <a:t> to the rescue!</a:t>
            </a:r>
            <a:endParaRPr lang="en-CA" dirty="0"/>
          </a:p>
        </p:txBody>
      </p:sp>
      <p:sp>
        <p:nvSpPr>
          <p:cNvPr id="3" name="Title 2">
            <a:extLst>
              <a:ext uri="{FF2B5EF4-FFF2-40B4-BE49-F238E27FC236}">
                <a16:creationId xmlns:a16="http://schemas.microsoft.com/office/drawing/2014/main" id="{D6CAA666-F9F5-7569-7B36-8E3CF8BC197D}"/>
              </a:ext>
            </a:extLst>
          </p:cNvPr>
          <p:cNvSpPr>
            <a:spLocks noGrp="1"/>
          </p:cNvSpPr>
          <p:nvPr>
            <p:ph type="title"/>
          </p:nvPr>
        </p:nvSpPr>
        <p:spPr/>
        <p:txBody>
          <a:bodyPr/>
          <a:lstStyle/>
          <a:p>
            <a:r>
              <a:rPr lang="en-US" dirty="0" err="1"/>
              <a:t>ArrayList</a:t>
            </a:r>
            <a:endParaRPr lang="en-CA" dirty="0"/>
          </a:p>
        </p:txBody>
      </p:sp>
    </p:spTree>
    <p:extLst>
      <p:ext uri="{BB962C8B-B14F-4D97-AF65-F5344CB8AC3E}">
        <p14:creationId xmlns:p14="http://schemas.microsoft.com/office/powerpoint/2010/main" val="199973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DEFC6A-4E0A-23E5-4581-1636DA61DFBB}"/>
              </a:ext>
            </a:extLst>
          </p:cNvPr>
          <p:cNvSpPr>
            <a:spLocks noGrp="1"/>
          </p:cNvSpPr>
          <p:nvPr>
            <p:ph type="title"/>
          </p:nvPr>
        </p:nvSpPr>
        <p:spPr/>
        <p:txBody>
          <a:bodyPr/>
          <a:lstStyle/>
          <a:p>
            <a:r>
              <a:rPr lang="en-US" dirty="0" err="1"/>
              <a:t>ArrayLists</a:t>
            </a:r>
            <a:endParaRPr lang="en-CA" dirty="0"/>
          </a:p>
        </p:txBody>
      </p:sp>
      <p:sp>
        <p:nvSpPr>
          <p:cNvPr id="5" name="Text Placeholder 4">
            <a:extLst>
              <a:ext uri="{FF2B5EF4-FFF2-40B4-BE49-F238E27FC236}">
                <a16:creationId xmlns:a16="http://schemas.microsoft.com/office/drawing/2014/main" id="{D54A0236-DFCB-B2A5-D6F3-A754A6F51DC4}"/>
              </a:ext>
            </a:extLst>
          </p:cNvPr>
          <p:cNvSpPr>
            <a:spLocks noGrp="1"/>
          </p:cNvSpPr>
          <p:nvPr>
            <p:ph type="body" sz="quarter" idx="11"/>
          </p:nvPr>
        </p:nvSpPr>
        <p:spPr/>
        <p:txBody>
          <a:bodyPr/>
          <a:lstStyle/>
          <a:p>
            <a:r>
              <a:rPr lang="en-US" dirty="0"/>
              <a:t>Week-09-arraylist:Start</a:t>
            </a:r>
            <a:endParaRPr lang="en-CA" dirty="0"/>
          </a:p>
        </p:txBody>
      </p:sp>
    </p:spTree>
    <p:extLst>
      <p:ext uri="{BB962C8B-B14F-4D97-AF65-F5344CB8AC3E}">
        <p14:creationId xmlns:p14="http://schemas.microsoft.com/office/powerpoint/2010/main" val="1375088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FF4F32-96CF-91B3-7B05-907C0E4EC850}"/>
              </a:ext>
            </a:extLst>
          </p:cNvPr>
          <p:cNvSpPr>
            <a:spLocks noGrp="1"/>
          </p:cNvSpPr>
          <p:nvPr>
            <p:ph type="title"/>
          </p:nvPr>
        </p:nvSpPr>
        <p:spPr/>
        <p:txBody>
          <a:bodyPr/>
          <a:lstStyle/>
          <a:p>
            <a:r>
              <a:rPr lang="en-US" dirty="0"/>
              <a:t>Your Turn 3</a:t>
            </a:r>
            <a:br>
              <a:rPr lang="en-US" dirty="0"/>
            </a:br>
            <a:endParaRPr lang="en-CA" dirty="0"/>
          </a:p>
        </p:txBody>
      </p:sp>
    </p:spTree>
    <p:extLst>
      <p:ext uri="{BB962C8B-B14F-4D97-AF65-F5344CB8AC3E}">
        <p14:creationId xmlns:p14="http://schemas.microsoft.com/office/powerpoint/2010/main" val="1304654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0221CD6-D030-58DD-F7AD-57A4688E65D1}"/>
              </a:ext>
            </a:extLst>
          </p:cNvPr>
          <p:cNvCxnSpPr>
            <a:cxnSpLocks/>
          </p:cNvCxnSpPr>
          <p:nvPr/>
        </p:nvCxnSpPr>
        <p:spPr>
          <a:xfrm>
            <a:off x="4818247" y="2847560"/>
            <a:ext cx="1959151" cy="1337369"/>
          </a:xfrm>
          <a:prstGeom prst="line">
            <a:avLst/>
          </a:prstGeom>
          <a:ln w="9525">
            <a:solidFill>
              <a:schemeClr val="bg1"/>
            </a:solidFill>
            <a:prstDash val="dash"/>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4CF37B-75B9-E69E-804B-D6823046DB05}"/>
              </a:ext>
            </a:extLst>
          </p:cNvPr>
          <p:cNvCxnSpPr>
            <a:cxnSpLocks/>
          </p:cNvCxnSpPr>
          <p:nvPr/>
        </p:nvCxnSpPr>
        <p:spPr>
          <a:xfrm>
            <a:off x="5038160" y="2842454"/>
            <a:ext cx="1567069" cy="1053548"/>
          </a:xfrm>
          <a:prstGeom prst="line">
            <a:avLst/>
          </a:prstGeom>
          <a:ln w="9525">
            <a:solidFill>
              <a:schemeClr val="bg1"/>
            </a:solidFill>
            <a:prstDash val="dash"/>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A8270D6-045C-35D9-A11D-1ADFD5F9AF55}"/>
              </a:ext>
            </a:extLst>
          </p:cNvPr>
          <p:cNvSpPr txBox="1"/>
          <p:nvPr/>
        </p:nvSpPr>
        <p:spPr>
          <a:xfrm>
            <a:off x="4396148" y="2359934"/>
            <a:ext cx="1190625" cy="707886"/>
          </a:xfrm>
          <a:prstGeom prst="rect">
            <a:avLst/>
          </a:prstGeom>
          <a:noFill/>
        </p:spPr>
        <p:txBody>
          <a:bodyPr wrap="square">
            <a:spAutoFit/>
          </a:bodyPr>
          <a:lstStyle/>
          <a:p>
            <a:r>
              <a:rPr lang="en-CA" sz="4000" b="1" dirty="0">
                <a:solidFill>
                  <a:schemeClr val="tx1"/>
                </a:solidFill>
                <a:effectLst>
                  <a:glow rad="101600">
                    <a:schemeClr val="bg1">
                      <a:alpha val="60000"/>
                    </a:schemeClr>
                  </a:glow>
                  <a:outerShdw blurRad="38100" dist="38100" dir="2700000" algn="tl">
                    <a:srgbClr val="000000">
                      <a:alpha val="43137"/>
                    </a:srgbClr>
                  </a:outerShdw>
                </a:effectLst>
              </a:rPr>
              <a:t>&lt;O&gt;</a:t>
            </a:r>
            <a:endParaRPr lang="en-CA" sz="4000" b="1" dirty="0"/>
          </a:p>
        </p:txBody>
      </p:sp>
      <p:sp>
        <p:nvSpPr>
          <p:cNvPr id="4" name="Title 3">
            <a:extLst>
              <a:ext uri="{FF2B5EF4-FFF2-40B4-BE49-F238E27FC236}">
                <a16:creationId xmlns:a16="http://schemas.microsoft.com/office/drawing/2014/main" id="{5B02F92D-0238-7331-E4B8-B9146D71E224}"/>
              </a:ext>
            </a:extLst>
          </p:cNvPr>
          <p:cNvSpPr>
            <a:spLocks noGrp="1"/>
          </p:cNvSpPr>
          <p:nvPr>
            <p:ph type="title"/>
          </p:nvPr>
        </p:nvSpPr>
        <p:spPr>
          <a:xfrm>
            <a:off x="458466" y="-15253"/>
            <a:ext cx="10972800" cy="1143000"/>
          </a:xfrm>
        </p:spPr>
        <p:txBody>
          <a:bodyPr/>
          <a:lstStyle/>
          <a:p>
            <a:r>
              <a:rPr lang="en-US" dirty="0"/>
              <a:t>What’s the deal with the &lt; &gt; brackets</a:t>
            </a:r>
            <a:endParaRPr lang="en-CA" dirty="0"/>
          </a:p>
        </p:txBody>
      </p:sp>
      <p:sp>
        <p:nvSpPr>
          <p:cNvPr id="11" name="TextBox 10">
            <a:extLst>
              <a:ext uri="{FF2B5EF4-FFF2-40B4-BE49-F238E27FC236}">
                <a16:creationId xmlns:a16="http://schemas.microsoft.com/office/drawing/2014/main" id="{1DD0EB7E-2D97-C3FF-1EFE-653D6329CFFE}"/>
              </a:ext>
            </a:extLst>
          </p:cNvPr>
          <p:cNvSpPr txBox="1"/>
          <p:nvPr/>
        </p:nvSpPr>
        <p:spPr>
          <a:xfrm rot="21040622">
            <a:off x="5625737" y="2338747"/>
            <a:ext cx="2027204" cy="646331"/>
          </a:xfrm>
          <a:prstGeom prst="rect">
            <a:avLst/>
          </a:prstGeom>
          <a:noFill/>
        </p:spPr>
        <p:txBody>
          <a:bodyPr wrap="square" rtlCol="0">
            <a:spAutoFit/>
          </a:bodyPr>
          <a:lstStyle/>
          <a:p>
            <a:pPr algn="l"/>
            <a:r>
              <a:rPr lang="en-US" b="1" dirty="0">
                <a:solidFill>
                  <a:schemeClr val="bg1"/>
                </a:solidFill>
                <a:effectLst>
                  <a:glow rad="101600">
                    <a:srgbClr val="00FFFF">
                      <a:alpha val="60000"/>
                    </a:srgbClr>
                  </a:glow>
                </a:effectLst>
              </a:rPr>
              <a:t>The force is strong with this one…</a:t>
            </a:r>
            <a:endParaRPr lang="en-CA" b="1" dirty="0" err="1">
              <a:solidFill>
                <a:schemeClr val="bg1"/>
              </a:solidFill>
              <a:effectLst>
                <a:glow rad="101600">
                  <a:srgbClr val="00FFFF">
                    <a:alpha val="60000"/>
                  </a:srgbClr>
                </a:glow>
              </a:effectLst>
            </a:endParaRPr>
          </a:p>
        </p:txBody>
      </p:sp>
      <p:sp>
        <p:nvSpPr>
          <p:cNvPr id="5" name="Text Placeholder 4">
            <a:extLst>
              <a:ext uri="{FF2B5EF4-FFF2-40B4-BE49-F238E27FC236}">
                <a16:creationId xmlns:a16="http://schemas.microsoft.com/office/drawing/2014/main" id="{C50EC393-439E-DDA3-490C-1B68F6A3C5A5}"/>
              </a:ext>
            </a:extLst>
          </p:cNvPr>
          <p:cNvSpPr>
            <a:spLocks noGrp="1"/>
          </p:cNvSpPr>
          <p:nvPr>
            <p:ph type="body" sz="quarter" idx="10"/>
          </p:nvPr>
        </p:nvSpPr>
        <p:spPr>
          <a:xfrm>
            <a:off x="695739" y="1320018"/>
            <a:ext cx="10498254" cy="5450416"/>
          </a:xfrm>
          <a:effectLst/>
        </p:spPr>
        <p:txBody>
          <a:bodyPr>
            <a:normAutofit fontScale="92500" lnSpcReduction="10000"/>
          </a:bodyPr>
          <a:lstStyle/>
          <a:p>
            <a:r>
              <a:rPr lang="en-US" dirty="0"/>
              <a:t>First, wouldn’t it be cool to create a Class called O so that we could make a tie fighter in our code?  </a:t>
            </a:r>
            <a:endParaRPr lang="en-CA" dirty="0">
              <a:solidFill>
                <a:schemeClr val="tx1"/>
              </a:solidFill>
              <a:effectLst>
                <a:glow rad="101600">
                  <a:schemeClr val="bg1">
                    <a:alpha val="60000"/>
                  </a:schemeClr>
                </a:glow>
                <a:outerShdw blurRad="38100" dist="38100" dir="2700000" algn="tl">
                  <a:srgbClr val="000000">
                    <a:alpha val="43137"/>
                  </a:srgbClr>
                </a:outerShdw>
              </a:effectLst>
            </a:endParaRPr>
          </a:p>
          <a:p>
            <a:r>
              <a:rPr lang="en-CA" dirty="0">
                <a:effectLst>
                  <a:outerShdw blurRad="38100" dist="38100" dir="2700000" algn="tl">
                    <a:srgbClr val="000000">
                      <a:alpha val="43137"/>
                    </a:srgbClr>
                  </a:outerShdw>
                </a:effectLst>
              </a:rPr>
              <a:t>The &lt; &gt; contains what is known as a generic.</a:t>
            </a:r>
          </a:p>
          <a:p>
            <a:r>
              <a:rPr lang="en-CA" dirty="0">
                <a:effectLst>
                  <a:outerShdw blurRad="38100" dist="38100" dir="2700000" algn="tl">
                    <a:srgbClr val="000000">
                      <a:alpha val="43137"/>
                    </a:srgbClr>
                  </a:outerShdw>
                </a:effectLst>
              </a:rPr>
              <a:t>We will learn more about generics soon but, for now, think about it as a way to tell </a:t>
            </a:r>
            <a:r>
              <a:rPr lang="en-CA" dirty="0" err="1">
                <a:effectLst>
                  <a:outerShdw blurRad="38100" dist="38100" dir="2700000" algn="tl">
                    <a:srgbClr val="000000">
                      <a:alpha val="43137"/>
                    </a:srgbClr>
                  </a:outerShdw>
                </a:effectLst>
              </a:rPr>
              <a:t>ArrayList</a:t>
            </a:r>
            <a:r>
              <a:rPr lang="en-CA" dirty="0">
                <a:effectLst>
                  <a:outerShdw blurRad="38100" dist="38100" dir="2700000" algn="tl">
                    <a:srgbClr val="000000">
                      <a:alpha val="43137"/>
                    </a:srgbClr>
                  </a:outerShdw>
                </a:effectLst>
              </a:rPr>
              <a:t> what type of objects we want to store in it.</a:t>
            </a:r>
          </a:p>
          <a:p>
            <a:pPr lvl="1"/>
            <a:r>
              <a:rPr lang="en-CA" sz="2800" dirty="0" err="1">
                <a:effectLst>
                  <a:outerShdw blurRad="38100" dist="38100" dir="2700000" algn="tl">
                    <a:srgbClr val="000000">
                      <a:alpha val="43137"/>
                    </a:srgbClr>
                  </a:outerShdw>
                </a:effectLst>
              </a:rPr>
              <a:t>ArrayList</a:t>
            </a:r>
            <a:r>
              <a:rPr lang="en-CA" sz="2800" dirty="0">
                <a:effectLst>
                  <a:outerShdw blurRad="38100" dist="38100" dir="2700000" algn="tl">
                    <a:srgbClr val="000000">
                      <a:alpha val="43137"/>
                    </a:srgbClr>
                  </a:outerShdw>
                </a:effectLst>
              </a:rPr>
              <a:t> &lt;String&gt;  will store Strings</a:t>
            </a:r>
          </a:p>
          <a:p>
            <a:pPr lvl="1"/>
            <a:r>
              <a:rPr lang="en-CA" sz="2800" dirty="0" err="1">
                <a:effectLst>
                  <a:outerShdw blurRad="38100" dist="38100" dir="2700000" algn="tl">
                    <a:srgbClr val="000000">
                      <a:alpha val="43137"/>
                    </a:srgbClr>
                  </a:outerShdw>
                </a:effectLst>
              </a:rPr>
              <a:t>ArrayList</a:t>
            </a:r>
            <a:r>
              <a:rPr lang="en-CA" sz="2800" dirty="0">
                <a:effectLst>
                  <a:outerShdw blurRad="38100" dist="38100" dir="2700000" algn="tl">
                    <a:srgbClr val="000000">
                      <a:alpha val="43137"/>
                    </a:srgbClr>
                  </a:outerShdw>
                </a:effectLst>
              </a:rPr>
              <a:t> &lt;Person&gt;  will store Person objects</a:t>
            </a:r>
          </a:p>
          <a:p>
            <a:pPr lvl="1"/>
            <a:r>
              <a:rPr lang="en-CA" sz="2800" dirty="0" err="1">
                <a:effectLst>
                  <a:outerShdw blurRad="38100" dist="38100" dir="2700000" algn="tl">
                    <a:srgbClr val="000000">
                      <a:alpha val="43137"/>
                    </a:srgbClr>
                  </a:outerShdw>
                </a:effectLst>
              </a:rPr>
              <a:t>ArrayList</a:t>
            </a:r>
            <a:r>
              <a:rPr lang="en-CA" sz="2800" dirty="0">
                <a:effectLst>
                  <a:outerShdw blurRad="38100" dist="38100" dir="2700000" algn="tl">
                    <a:srgbClr val="000000">
                      <a:alpha val="43137"/>
                    </a:srgbClr>
                  </a:outerShdw>
                </a:effectLst>
              </a:rPr>
              <a:t> &lt;Integer&gt; will store </a:t>
            </a:r>
            <a:r>
              <a:rPr lang="en-CA" sz="2800" dirty="0" err="1">
                <a:effectLst>
                  <a:outerShdw blurRad="38100" dist="38100" dir="2700000" algn="tl">
                    <a:srgbClr val="000000">
                      <a:alpha val="43137"/>
                    </a:srgbClr>
                  </a:outerShdw>
                </a:effectLst>
              </a:rPr>
              <a:t>ints</a:t>
            </a:r>
            <a:r>
              <a:rPr lang="en-CA" sz="2800" dirty="0">
                <a:effectLst>
                  <a:outerShdw blurRad="38100" dist="38100" dir="2700000" algn="tl">
                    <a:srgbClr val="000000">
                      <a:alpha val="43137"/>
                    </a:srgbClr>
                  </a:outerShdw>
                </a:effectLst>
              </a:rPr>
              <a:t> (wrapped in an Integer class)</a:t>
            </a:r>
          </a:p>
          <a:p>
            <a:endParaRPr lang="en-US" dirty="0"/>
          </a:p>
        </p:txBody>
      </p:sp>
      <p:sp>
        <p:nvSpPr>
          <p:cNvPr id="3" name="TextBox 2">
            <a:extLst>
              <a:ext uri="{FF2B5EF4-FFF2-40B4-BE49-F238E27FC236}">
                <a16:creationId xmlns:a16="http://schemas.microsoft.com/office/drawing/2014/main" id="{BB58FA51-1E8E-AA56-2C9D-B59DB4BCBFC6}"/>
              </a:ext>
            </a:extLst>
          </p:cNvPr>
          <p:cNvSpPr txBox="1"/>
          <p:nvPr/>
        </p:nvSpPr>
        <p:spPr>
          <a:xfrm>
            <a:off x="2457628" y="2282741"/>
            <a:ext cx="2105132" cy="692497"/>
          </a:xfrm>
          <a:prstGeom prst="rect">
            <a:avLst/>
          </a:prstGeom>
          <a:noFill/>
        </p:spPr>
        <p:txBody>
          <a:bodyPr wrap="square">
            <a:spAutoFit/>
          </a:bodyPr>
          <a:lstStyle/>
          <a:p>
            <a:r>
              <a:rPr lang="en-US" sz="3900" b="1" dirty="0" err="1">
                <a:effectLst>
                  <a:glow rad="101600">
                    <a:schemeClr val="bg1">
                      <a:alpha val="6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rPr>
              <a:t>ArrayList</a:t>
            </a:r>
            <a:endParaRPr lang="en-CA" sz="3900" b="1" dirty="0">
              <a:effectLst>
                <a:glow rad="101600">
                  <a:schemeClr val="bg1">
                    <a:alpha val="60000"/>
                  </a:schemeClr>
                </a:glow>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726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 presetClass="entr" presetSubtype="9"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1000" fill="hold"/>
                                        <p:tgtEl>
                                          <p:spTgt spid="13"/>
                                        </p:tgtEl>
                                        <p:attrNameLst>
                                          <p:attrName>ppt_x</p:attrName>
                                        </p:attrNameLst>
                                      </p:cBhvr>
                                      <p:tavLst>
                                        <p:tav tm="0">
                                          <p:val>
                                            <p:strVal val="0-#ppt_w/2"/>
                                          </p:val>
                                        </p:tav>
                                        <p:tav tm="100000">
                                          <p:val>
                                            <p:strVal val="#ppt_x"/>
                                          </p:val>
                                        </p:tav>
                                      </p:tavLst>
                                    </p:anim>
                                    <p:anim calcmode="lin" valueType="num">
                                      <p:cBhvr additive="base">
                                        <p:cTn id="21" dur="1000" fill="hold"/>
                                        <p:tgtEl>
                                          <p:spTgt spid="13"/>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8"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
                                            <p:txEl>
                                              <p:pRg st="1" end="1"/>
                                            </p:txEl>
                                          </p:spTgt>
                                        </p:tgtEl>
                                        <p:attrNameLst>
                                          <p:attrName>style.visibility</p:attrName>
                                        </p:attrNameLst>
                                      </p:cBhvr>
                                      <p:to>
                                        <p:strVal val="visible"/>
                                      </p:to>
                                    </p:set>
                                    <p:animEffect transition="in" filter="fade">
                                      <p:cBhvr>
                                        <p:cTn id="39" dur="1000"/>
                                        <p:tgtEl>
                                          <p:spTgt spid="5">
                                            <p:txEl>
                                              <p:pRg st="1" end="1"/>
                                            </p:txEl>
                                          </p:spTgt>
                                        </p:tgtEl>
                                      </p:cBhvr>
                                    </p:animEffect>
                                    <p:anim calcmode="lin" valueType="num">
                                      <p:cBhvr>
                                        <p:cTn id="4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1" end="1"/>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Effect transition="in" filter="fade">
                                      <p:cBhvr>
                                        <p:cTn id="44" dur="1000"/>
                                        <p:tgtEl>
                                          <p:spTgt spid="5">
                                            <p:txEl>
                                              <p:pRg st="2" end="2"/>
                                            </p:txEl>
                                          </p:spTgt>
                                        </p:tgtEl>
                                      </p:cBhvr>
                                    </p:animEffect>
                                    <p:anim calcmode="lin" valueType="num">
                                      <p:cBhvr>
                                        <p:cTn id="4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animEffect transition="in" filter="fade">
                                      <p:cBhvr>
                                        <p:cTn id="49" dur="1000"/>
                                        <p:tgtEl>
                                          <p:spTgt spid="5">
                                            <p:txEl>
                                              <p:pRg st="3" end="3"/>
                                            </p:txEl>
                                          </p:spTgt>
                                        </p:tgtEl>
                                      </p:cBhvr>
                                    </p:animEffect>
                                    <p:anim calcmode="lin" valueType="num">
                                      <p:cBhvr>
                                        <p:cTn id="5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3" end="3"/>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5">
                                            <p:txEl>
                                              <p:pRg st="4" end="4"/>
                                            </p:txEl>
                                          </p:spTgt>
                                        </p:tgtEl>
                                        <p:attrNameLst>
                                          <p:attrName>style.visibility</p:attrName>
                                        </p:attrNameLst>
                                      </p:cBhvr>
                                      <p:to>
                                        <p:strVal val="visible"/>
                                      </p:to>
                                    </p:set>
                                    <p:animEffect transition="in" filter="fade">
                                      <p:cBhvr>
                                        <p:cTn id="54" dur="1000"/>
                                        <p:tgtEl>
                                          <p:spTgt spid="5">
                                            <p:txEl>
                                              <p:pRg st="4" end="4"/>
                                            </p:txEl>
                                          </p:spTgt>
                                        </p:tgtEl>
                                      </p:cBhvr>
                                    </p:animEffect>
                                    <p:anim calcmode="lin" valueType="num">
                                      <p:cBhvr>
                                        <p:cTn id="5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56" dur="1000" fill="hold"/>
                                        <p:tgtEl>
                                          <p:spTgt spid="5">
                                            <p:txEl>
                                              <p:pRg st="4" end="4"/>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animEffect transition="in" filter="fade">
                                      <p:cBhvr>
                                        <p:cTn id="59" dur="1000"/>
                                        <p:tgtEl>
                                          <p:spTgt spid="5">
                                            <p:txEl>
                                              <p:pRg st="5" end="5"/>
                                            </p:txEl>
                                          </p:spTgt>
                                        </p:tgtEl>
                                      </p:cBhvr>
                                    </p:animEffect>
                                    <p:anim calcmode="lin" valueType="num">
                                      <p:cBhvr>
                                        <p:cTn id="6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61"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DFF4C9-D206-2ACC-7E9D-68DB41DE736A}"/>
              </a:ext>
            </a:extLst>
          </p:cNvPr>
          <p:cNvSpPr>
            <a:spLocks noGrp="1"/>
          </p:cNvSpPr>
          <p:nvPr>
            <p:ph type="title"/>
          </p:nvPr>
        </p:nvSpPr>
        <p:spPr/>
        <p:txBody>
          <a:bodyPr/>
          <a:lstStyle/>
          <a:p>
            <a:r>
              <a:rPr lang="en-US" dirty="0"/>
              <a:t>Making our Classes accept Generics</a:t>
            </a:r>
            <a:endParaRPr lang="en-CA" dirty="0"/>
          </a:p>
        </p:txBody>
      </p:sp>
      <p:sp>
        <p:nvSpPr>
          <p:cNvPr id="5" name="Text Placeholder 4">
            <a:extLst>
              <a:ext uri="{FF2B5EF4-FFF2-40B4-BE49-F238E27FC236}">
                <a16:creationId xmlns:a16="http://schemas.microsoft.com/office/drawing/2014/main" id="{E3DFA19C-C801-1FD0-3249-EA8C31114E10}"/>
              </a:ext>
            </a:extLst>
          </p:cNvPr>
          <p:cNvSpPr>
            <a:spLocks noGrp="1"/>
          </p:cNvSpPr>
          <p:nvPr>
            <p:ph type="body" sz="quarter" idx="11"/>
          </p:nvPr>
        </p:nvSpPr>
        <p:spPr/>
        <p:txBody>
          <a:bodyPr/>
          <a:lstStyle/>
          <a:p>
            <a:r>
              <a:rPr lang="en-US" dirty="0" err="1"/>
              <a:t>makingourowngenerics</a:t>
            </a:r>
            <a:endParaRPr lang="en-CA" dirty="0"/>
          </a:p>
        </p:txBody>
      </p:sp>
    </p:spTree>
    <p:extLst>
      <p:ext uri="{BB962C8B-B14F-4D97-AF65-F5344CB8AC3E}">
        <p14:creationId xmlns:p14="http://schemas.microsoft.com/office/powerpoint/2010/main" val="2272951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9D148-D1CF-EE48-B611-1FE55D646D99}"/>
              </a:ext>
            </a:extLst>
          </p:cNvPr>
          <p:cNvSpPr>
            <a:spLocks noGrp="1"/>
          </p:cNvSpPr>
          <p:nvPr>
            <p:ph type="title"/>
          </p:nvPr>
        </p:nvSpPr>
        <p:spPr/>
        <p:txBody>
          <a:bodyPr/>
          <a:lstStyle/>
          <a:p>
            <a:r>
              <a:rPr lang="en-US" dirty="0"/>
              <a:t>Y</a:t>
            </a:r>
            <a:r>
              <a:rPr lang="en-CA" dirty="0" err="1"/>
              <a:t>ourturn</a:t>
            </a:r>
            <a:r>
              <a:rPr lang="en-CA" dirty="0"/>
              <a:t> 4</a:t>
            </a:r>
          </a:p>
        </p:txBody>
      </p:sp>
    </p:spTree>
    <p:extLst>
      <p:ext uri="{BB962C8B-B14F-4D97-AF65-F5344CB8AC3E}">
        <p14:creationId xmlns:p14="http://schemas.microsoft.com/office/powerpoint/2010/main" val="2343235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9D148-D1CF-EE48-B611-1FE55D646D99}"/>
              </a:ext>
            </a:extLst>
          </p:cNvPr>
          <p:cNvSpPr>
            <a:spLocks noGrp="1"/>
          </p:cNvSpPr>
          <p:nvPr>
            <p:ph type="title"/>
          </p:nvPr>
        </p:nvSpPr>
        <p:spPr/>
        <p:txBody>
          <a:bodyPr/>
          <a:lstStyle/>
          <a:p>
            <a:r>
              <a:rPr lang="en-US" dirty="0"/>
              <a:t>Y</a:t>
            </a:r>
            <a:r>
              <a:rPr lang="en-CA" dirty="0" err="1"/>
              <a:t>ourturn</a:t>
            </a:r>
            <a:r>
              <a:rPr lang="en-CA" dirty="0"/>
              <a:t> 4</a:t>
            </a:r>
          </a:p>
        </p:txBody>
      </p:sp>
      <p:sp>
        <p:nvSpPr>
          <p:cNvPr id="2" name="Text Placeholder 1">
            <a:extLst>
              <a:ext uri="{FF2B5EF4-FFF2-40B4-BE49-F238E27FC236}">
                <a16:creationId xmlns:a16="http://schemas.microsoft.com/office/drawing/2014/main" id="{1027F5BC-8002-8C39-786A-EE7AFEAF0BEF}"/>
              </a:ext>
            </a:extLst>
          </p:cNvPr>
          <p:cNvSpPr>
            <a:spLocks noGrp="1"/>
          </p:cNvSpPr>
          <p:nvPr>
            <p:ph type="body" sz="quarter" idx="11"/>
          </p:nvPr>
        </p:nvSpPr>
        <p:spPr/>
        <p:txBody>
          <a:bodyPr/>
          <a:lstStyle/>
          <a:p>
            <a:r>
              <a:rPr lang="en-US" dirty="0"/>
              <a:t>Let’s do Yourturn4 together!</a:t>
            </a:r>
            <a:endParaRPr lang="en-CA" dirty="0"/>
          </a:p>
        </p:txBody>
      </p:sp>
    </p:spTree>
    <p:extLst>
      <p:ext uri="{BB962C8B-B14F-4D97-AF65-F5344CB8AC3E}">
        <p14:creationId xmlns:p14="http://schemas.microsoft.com/office/powerpoint/2010/main" val="2020631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Dependency</a:t>
            </a:r>
            <a:endParaRPr lang="en-CA" dirty="0"/>
          </a:p>
        </p:txBody>
      </p:sp>
      <p:sp>
        <p:nvSpPr>
          <p:cNvPr id="5" name="Content Placeholder 4"/>
          <p:cNvSpPr>
            <a:spLocks noGrp="1"/>
          </p:cNvSpPr>
          <p:nvPr>
            <p:ph idx="1"/>
          </p:nvPr>
        </p:nvSpPr>
        <p:spPr>
          <a:xfrm>
            <a:off x="601789" y="923595"/>
            <a:ext cx="10972800" cy="5385725"/>
          </a:xfrm>
        </p:spPr>
        <p:txBody>
          <a:bodyPr>
            <a:normAutofit lnSpcReduction="10000"/>
          </a:bodyPr>
          <a:lstStyle/>
          <a:p>
            <a:r>
              <a:rPr lang="en-CA" sz="3200" dirty="0"/>
              <a:t>Whenever a class </a:t>
            </a:r>
            <a:r>
              <a:rPr lang="en-CA" sz="3200" dirty="0">
                <a:solidFill>
                  <a:srgbClr val="FF33CC"/>
                </a:solidFill>
              </a:rPr>
              <a:t>A</a:t>
            </a:r>
            <a:r>
              <a:rPr lang="en-CA" sz="3200" dirty="0"/>
              <a:t> uses another class (or interface) </a:t>
            </a:r>
            <a:r>
              <a:rPr lang="en-CA" sz="3200" dirty="0">
                <a:solidFill>
                  <a:srgbClr val="00FFFF"/>
                </a:solidFill>
              </a:rPr>
              <a:t>B</a:t>
            </a:r>
            <a:r>
              <a:rPr lang="en-CA" sz="3200" dirty="0"/>
              <a:t>, then </a:t>
            </a:r>
            <a:r>
              <a:rPr lang="en-CA" sz="3200" dirty="0">
                <a:solidFill>
                  <a:srgbClr val="FF33CC"/>
                </a:solidFill>
              </a:rPr>
              <a:t>A</a:t>
            </a:r>
            <a:r>
              <a:rPr lang="en-CA" sz="3200" dirty="0"/>
              <a:t> depends on </a:t>
            </a:r>
            <a:r>
              <a:rPr lang="en-CA" sz="3200" dirty="0">
                <a:solidFill>
                  <a:srgbClr val="00FFFF"/>
                </a:solidFill>
              </a:rPr>
              <a:t>B</a:t>
            </a:r>
            <a:r>
              <a:rPr lang="en-CA" sz="3200" dirty="0"/>
              <a:t>. </a:t>
            </a:r>
          </a:p>
          <a:p>
            <a:pPr lvl="1"/>
            <a:r>
              <a:rPr lang="en-CA" sz="2667" dirty="0">
                <a:solidFill>
                  <a:srgbClr val="FF33CC"/>
                </a:solidFill>
              </a:rPr>
              <a:t>A</a:t>
            </a:r>
            <a:r>
              <a:rPr lang="en-CA" sz="2667" dirty="0"/>
              <a:t> cannot carry out it's work without </a:t>
            </a:r>
            <a:r>
              <a:rPr lang="en-CA" sz="2667" dirty="0">
                <a:solidFill>
                  <a:srgbClr val="00FFFF"/>
                </a:solidFill>
              </a:rPr>
              <a:t>B</a:t>
            </a:r>
            <a:r>
              <a:rPr lang="en-CA" sz="2667" dirty="0"/>
              <a:t>, and </a:t>
            </a:r>
            <a:r>
              <a:rPr lang="en-CA" sz="2667" dirty="0">
                <a:solidFill>
                  <a:srgbClr val="FF33CC"/>
                </a:solidFill>
              </a:rPr>
              <a:t>A</a:t>
            </a:r>
            <a:r>
              <a:rPr lang="en-CA" sz="2667" dirty="0"/>
              <a:t> cannot be reused without also reusing </a:t>
            </a:r>
            <a:r>
              <a:rPr lang="en-CA" sz="2667" dirty="0">
                <a:solidFill>
                  <a:srgbClr val="00FFFF"/>
                </a:solidFill>
              </a:rPr>
              <a:t>B</a:t>
            </a:r>
            <a:r>
              <a:rPr lang="en-CA" sz="2667" dirty="0"/>
              <a:t>. </a:t>
            </a:r>
          </a:p>
          <a:p>
            <a:pPr lvl="1"/>
            <a:r>
              <a:rPr lang="en-CA" sz="2667" dirty="0"/>
              <a:t>In such a situation the class </a:t>
            </a:r>
            <a:r>
              <a:rPr lang="en-CA" sz="2667" dirty="0">
                <a:solidFill>
                  <a:srgbClr val="FF33CC"/>
                </a:solidFill>
              </a:rPr>
              <a:t>A</a:t>
            </a:r>
            <a:r>
              <a:rPr lang="en-CA" sz="2667" dirty="0"/>
              <a:t> is called the "dependant" and the class or interface </a:t>
            </a:r>
            <a:r>
              <a:rPr lang="en-CA" sz="2667" dirty="0">
                <a:solidFill>
                  <a:srgbClr val="00FFFF"/>
                </a:solidFill>
              </a:rPr>
              <a:t>B</a:t>
            </a:r>
            <a:r>
              <a:rPr lang="en-CA" sz="2667" dirty="0"/>
              <a:t> is called the "dependency". </a:t>
            </a:r>
          </a:p>
          <a:p>
            <a:r>
              <a:rPr lang="en-US" sz="3200" dirty="0">
                <a:solidFill>
                  <a:srgbClr val="FF33CC"/>
                </a:solidFill>
              </a:rPr>
              <a:t>When there is a dependency between classes, you have coupling.  Every program needs some coupling or it would do nothing.  </a:t>
            </a:r>
          </a:p>
          <a:p>
            <a:r>
              <a:rPr lang="en-US" sz="3200" dirty="0"/>
              <a:t>However, we want to make our classes as loosely coupled as possible.</a:t>
            </a:r>
            <a:endParaRPr lang="en-CA" sz="3200" dirty="0"/>
          </a:p>
        </p:txBody>
      </p:sp>
      <p:grpSp>
        <p:nvGrpSpPr>
          <p:cNvPr id="7" name="Group 6"/>
          <p:cNvGrpSpPr/>
          <p:nvPr/>
        </p:nvGrpSpPr>
        <p:grpSpPr>
          <a:xfrm>
            <a:off x="52650" y="1028734"/>
            <a:ext cx="12092023" cy="5798488"/>
            <a:chOff x="39487" y="771550"/>
            <a:chExt cx="9069017" cy="4348866"/>
          </a:xfrm>
        </p:grpSpPr>
        <p:pic>
          <p:nvPicPr>
            <p:cNvPr id="2" name="Picture 1"/>
            <p:cNvPicPr>
              <a:picLocks noChangeAspect="1"/>
            </p:cNvPicPr>
            <p:nvPr/>
          </p:nvPicPr>
          <p:blipFill>
            <a:blip r:embed="rId2"/>
            <a:stretch>
              <a:fillRect/>
            </a:stretch>
          </p:blipFill>
          <p:spPr>
            <a:xfrm>
              <a:off x="39487" y="771550"/>
              <a:ext cx="9069017" cy="3600400"/>
            </a:xfrm>
            <a:prstGeom prst="rect">
              <a:avLst/>
            </a:prstGeom>
          </p:spPr>
        </p:pic>
        <p:sp>
          <p:nvSpPr>
            <p:cNvPr id="3" name="TextBox 2"/>
            <p:cNvSpPr txBox="1"/>
            <p:nvPr/>
          </p:nvSpPr>
          <p:spPr>
            <a:xfrm>
              <a:off x="2569920" y="4349179"/>
              <a:ext cx="3970847" cy="438581"/>
            </a:xfrm>
            <a:prstGeom prst="rect">
              <a:avLst/>
            </a:prstGeom>
            <a:noFill/>
          </p:spPr>
          <p:txBody>
            <a:bodyPr wrap="none" rtlCol="0">
              <a:spAutoFit/>
            </a:bodyPr>
            <a:lstStyle/>
            <a:p>
              <a:r>
                <a:rPr lang="en-CA" sz="3200" b="1" dirty="0" err="1">
                  <a:solidFill>
                    <a:schemeClr val="bg1"/>
                  </a:solidFill>
                  <a:effectLst>
                    <a:outerShdw blurRad="38100" dist="38100" dir="2700000" algn="tl">
                      <a:srgbClr val="000000">
                        <a:alpha val="43137"/>
                      </a:srgbClr>
                    </a:outerShdw>
                  </a:effectLst>
                </a:rPr>
                <a:t>ClassA</a:t>
              </a:r>
              <a:r>
                <a:rPr lang="en-CA" sz="3200" b="1" dirty="0">
                  <a:solidFill>
                    <a:schemeClr val="bg1"/>
                  </a:solidFill>
                  <a:effectLst>
                    <a:outerShdw blurRad="38100" dist="38100" dir="2700000" algn="tl">
                      <a:srgbClr val="000000">
                        <a:alpha val="43137"/>
                      </a:srgbClr>
                    </a:outerShdw>
                  </a:effectLst>
                </a:rPr>
                <a:t> is dependent on </a:t>
              </a:r>
              <a:r>
                <a:rPr lang="en-CA" sz="3200" b="1" dirty="0" err="1">
                  <a:solidFill>
                    <a:schemeClr val="bg1"/>
                  </a:solidFill>
                  <a:effectLst>
                    <a:outerShdw blurRad="38100" dist="38100" dir="2700000" algn="tl">
                      <a:srgbClr val="000000">
                        <a:alpha val="43137"/>
                      </a:srgbClr>
                    </a:outerShdw>
                  </a:effectLst>
                </a:rPr>
                <a:t>ClassB</a:t>
              </a:r>
              <a:endParaRPr lang="en-CA" sz="3200" b="1" dirty="0">
                <a:solidFill>
                  <a:schemeClr val="bg1"/>
                </a:solidFill>
                <a:effectLst>
                  <a:outerShdw blurRad="38100" dist="38100" dir="2700000" algn="tl">
                    <a:srgbClr val="000000">
                      <a:alpha val="43137"/>
                    </a:srgbClr>
                  </a:outerShdw>
                </a:effectLst>
              </a:endParaRPr>
            </a:p>
          </p:txBody>
        </p:sp>
        <p:sp>
          <p:nvSpPr>
            <p:cNvPr id="6" name="TextBox 5"/>
            <p:cNvSpPr txBox="1"/>
            <p:nvPr/>
          </p:nvSpPr>
          <p:spPr>
            <a:xfrm>
              <a:off x="2411760" y="4681835"/>
              <a:ext cx="4478197" cy="438581"/>
            </a:xfrm>
            <a:prstGeom prst="rect">
              <a:avLst/>
            </a:prstGeom>
            <a:noFill/>
          </p:spPr>
          <p:txBody>
            <a:bodyPr wrap="none" rtlCol="0">
              <a:spAutoFit/>
            </a:bodyPr>
            <a:lstStyle/>
            <a:p>
              <a:r>
                <a:rPr lang="en-CA" sz="3200" b="1" dirty="0" err="1">
                  <a:solidFill>
                    <a:schemeClr val="bg1">
                      <a:lumMod val="65000"/>
                    </a:schemeClr>
                  </a:solidFill>
                  <a:effectLst>
                    <a:outerShdw blurRad="38100" dist="38100" dir="2700000" algn="tl">
                      <a:srgbClr val="000000">
                        <a:alpha val="43137"/>
                      </a:srgbClr>
                    </a:outerShdw>
                  </a:effectLst>
                </a:rPr>
                <a:t>ClassB</a:t>
              </a:r>
              <a:r>
                <a:rPr lang="en-CA" sz="3200" b="1" dirty="0">
                  <a:solidFill>
                    <a:schemeClr val="bg1">
                      <a:lumMod val="65000"/>
                    </a:schemeClr>
                  </a:solidFill>
                  <a:effectLst>
                    <a:outerShdw blurRad="38100" dist="38100" dir="2700000" algn="tl">
                      <a:srgbClr val="000000">
                        <a:alpha val="43137"/>
                      </a:srgbClr>
                    </a:outerShdw>
                  </a:effectLst>
                </a:rPr>
                <a:t> is not dependent on </a:t>
              </a:r>
              <a:r>
                <a:rPr lang="en-CA" sz="3200" b="1" dirty="0" err="1">
                  <a:solidFill>
                    <a:schemeClr val="bg1">
                      <a:lumMod val="65000"/>
                    </a:schemeClr>
                  </a:solidFill>
                  <a:effectLst>
                    <a:outerShdw blurRad="38100" dist="38100" dir="2700000" algn="tl">
                      <a:srgbClr val="000000">
                        <a:alpha val="43137"/>
                      </a:srgbClr>
                    </a:outerShdw>
                  </a:effectLst>
                </a:rPr>
                <a:t>ClassA</a:t>
              </a:r>
              <a:endParaRPr lang="en-CA" sz="3200" b="1" dirty="0">
                <a:solidFill>
                  <a:schemeClr val="bg1">
                    <a:lumMod val="65000"/>
                  </a:schemeClr>
                </a:solidFill>
                <a:effectLst>
                  <a:outerShdw blurRad="38100" dist="38100" dir="2700000" algn="tl">
                    <a:srgbClr val="000000">
                      <a:alpha val="43137"/>
                    </a:srgbClr>
                  </a:outerShdw>
                </a:effectLst>
              </a:endParaRPr>
            </a:p>
          </p:txBody>
        </p:sp>
      </p:grpSp>
      <p:grpSp>
        <p:nvGrpSpPr>
          <p:cNvPr id="16" name="Group 15"/>
          <p:cNvGrpSpPr/>
          <p:nvPr/>
        </p:nvGrpSpPr>
        <p:grpSpPr>
          <a:xfrm>
            <a:off x="4367808" y="1821973"/>
            <a:ext cx="3840427" cy="1346379"/>
            <a:chOff x="3707904" y="1554272"/>
            <a:chExt cx="2376264" cy="803126"/>
          </a:xfrm>
        </p:grpSpPr>
        <p:grpSp>
          <p:nvGrpSpPr>
            <p:cNvPr id="10" name="Group 9"/>
            <p:cNvGrpSpPr/>
            <p:nvPr/>
          </p:nvGrpSpPr>
          <p:grpSpPr>
            <a:xfrm>
              <a:off x="3707904" y="1554272"/>
              <a:ext cx="792088" cy="803126"/>
              <a:chOff x="3131840" y="1624608"/>
              <a:chExt cx="792088" cy="803126"/>
            </a:xfrm>
          </p:grpSpPr>
          <p:sp>
            <p:nvSpPr>
              <p:cNvPr id="8" name="Rectangle 7"/>
              <p:cNvSpPr/>
              <p:nvPr/>
            </p:nvSpPr>
            <p:spPr>
              <a:xfrm>
                <a:off x="3131840" y="1779662"/>
                <a:ext cx="792088" cy="648072"/>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a:t>
                </a:r>
              </a:p>
            </p:txBody>
          </p:sp>
          <p:sp>
            <p:nvSpPr>
              <p:cNvPr id="9" name="Rectangle 8"/>
              <p:cNvSpPr/>
              <p:nvPr/>
            </p:nvSpPr>
            <p:spPr>
              <a:xfrm>
                <a:off x="3131840" y="1624608"/>
                <a:ext cx="792088" cy="155054"/>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err="1"/>
                  <a:t>ClassA</a:t>
                </a:r>
                <a:endParaRPr lang="en-CA" sz="2400" dirty="0"/>
              </a:p>
            </p:txBody>
          </p:sp>
        </p:grpSp>
        <p:grpSp>
          <p:nvGrpSpPr>
            <p:cNvPr id="11" name="Group 10"/>
            <p:cNvGrpSpPr/>
            <p:nvPr/>
          </p:nvGrpSpPr>
          <p:grpSpPr>
            <a:xfrm>
              <a:off x="5292080" y="1554272"/>
              <a:ext cx="792088" cy="803126"/>
              <a:chOff x="3131840" y="1624608"/>
              <a:chExt cx="792088" cy="803126"/>
            </a:xfrm>
          </p:grpSpPr>
          <p:sp>
            <p:nvSpPr>
              <p:cNvPr id="12" name="Rectangle 11"/>
              <p:cNvSpPr/>
              <p:nvPr/>
            </p:nvSpPr>
            <p:spPr>
              <a:xfrm>
                <a:off x="3131840" y="1779662"/>
                <a:ext cx="792088" cy="648072"/>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a:t>
                </a:r>
              </a:p>
            </p:txBody>
          </p:sp>
          <p:sp>
            <p:nvSpPr>
              <p:cNvPr id="13" name="Rectangle 12"/>
              <p:cNvSpPr/>
              <p:nvPr/>
            </p:nvSpPr>
            <p:spPr>
              <a:xfrm>
                <a:off x="3131840" y="1624608"/>
                <a:ext cx="792088" cy="155054"/>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err="1"/>
                  <a:t>ClassB</a:t>
                </a:r>
                <a:endParaRPr lang="en-CA" sz="2400" dirty="0"/>
              </a:p>
            </p:txBody>
          </p:sp>
        </p:grpSp>
        <p:cxnSp>
          <p:nvCxnSpPr>
            <p:cNvPr id="15" name="Straight Arrow Connector 14"/>
            <p:cNvCxnSpPr/>
            <p:nvPr/>
          </p:nvCxnSpPr>
          <p:spPr>
            <a:xfrm>
              <a:off x="4499992" y="1995686"/>
              <a:ext cx="79208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p:nvPr/>
        </p:nvCxnSpPr>
        <p:spPr>
          <a:xfrm flipV="1">
            <a:off x="2927648" y="3717032"/>
            <a:ext cx="4656517" cy="1056117"/>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9" name="Picture 2" descr="http://imageshack.us/a/img440/9256/payphone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0666" y="205971"/>
            <a:ext cx="1802719" cy="2406797"/>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05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9E3F6A-906B-7565-23A6-C03118B31DEF}"/>
              </a:ext>
            </a:extLst>
          </p:cNvPr>
          <p:cNvSpPr>
            <a:spLocks noGrp="1"/>
          </p:cNvSpPr>
          <p:nvPr>
            <p:ph type="title"/>
          </p:nvPr>
        </p:nvSpPr>
        <p:spPr/>
        <p:txBody>
          <a:bodyPr>
            <a:normAutofit fontScale="90000"/>
          </a:bodyPr>
          <a:lstStyle/>
          <a:p>
            <a:r>
              <a:rPr lang="en-US" dirty="0"/>
              <a:t>Everything is a tradeoff</a:t>
            </a:r>
            <a:endParaRPr lang="en-CA" dirty="0"/>
          </a:p>
        </p:txBody>
      </p:sp>
      <p:graphicFrame>
        <p:nvGraphicFramePr>
          <p:cNvPr id="12" name="Table 12">
            <a:extLst>
              <a:ext uri="{FF2B5EF4-FFF2-40B4-BE49-F238E27FC236}">
                <a16:creationId xmlns:a16="http://schemas.microsoft.com/office/drawing/2014/main" id="{856C495A-54EA-D3FB-C325-C06D92BE2CAB}"/>
              </a:ext>
            </a:extLst>
          </p:cNvPr>
          <p:cNvGraphicFramePr>
            <a:graphicFrameLocks noGrp="1"/>
          </p:cNvGraphicFramePr>
          <p:nvPr/>
        </p:nvGraphicFramePr>
        <p:xfrm>
          <a:off x="397565" y="2174876"/>
          <a:ext cx="11251095" cy="3053080"/>
        </p:xfrm>
        <a:graphic>
          <a:graphicData uri="http://schemas.openxmlformats.org/drawingml/2006/table">
            <a:tbl>
              <a:tblPr firstRow="1" bandRow="1">
                <a:tableStyleId>{5C22544A-7EE6-4342-B048-85BDC9FD1C3A}</a:tableStyleId>
              </a:tblPr>
              <a:tblGrid>
                <a:gridCol w="2166731">
                  <a:extLst>
                    <a:ext uri="{9D8B030D-6E8A-4147-A177-3AD203B41FA5}">
                      <a16:colId xmlns:a16="http://schemas.microsoft.com/office/drawing/2014/main" val="2946016416"/>
                    </a:ext>
                  </a:extLst>
                </a:gridCol>
                <a:gridCol w="4552121">
                  <a:extLst>
                    <a:ext uri="{9D8B030D-6E8A-4147-A177-3AD203B41FA5}">
                      <a16:colId xmlns:a16="http://schemas.microsoft.com/office/drawing/2014/main" val="1121866975"/>
                    </a:ext>
                  </a:extLst>
                </a:gridCol>
                <a:gridCol w="4532243">
                  <a:extLst>
                    <a:ext uri="{9D8B030D-6E8A-4147-A177-3AD203B41FA5}">
                      <a16:colId xmlns:a16="http://schemas.microsoft.com/office/drawing/2014/main" val="1691292932"/>
                    </a:ext>
                  </a:extLst>
                </a:gridCol>
              </a:tblGrid>
              <a:tr h="370840">
                <a:tc>
                  <a:txBody>
                    <a:bodyPr/>
                    <a:lstStyle/>
                    <a:p>
                      <a:pPr algn="ctr"/>
                      <a:endParaRPr lang="en-CA" dirty="0"/>
                    </a:p>
                  </a:txBody>
                  <a:tcPr/>
                </a:tc>
                <a:tc>
                  <a:txBody>
                    <a:bodyPr/>
                    <a:lstStyle/>
                    <a:p>
                      <a:pPr algn="ctr"/>
                      <a:r>
                        <a:rPr lang="en-US" dirty="0"/>
                        <a:t>Arrays</a:t>
                      </a:r>
                      <a:endParaRPr lang="en-CA" dirty="0"/>
                    </a:p>
                  </a:txBody>
                  <a:tcPr/>
                </a:tc>
                <a:tc>
                  <a:txBody>
                    <a:bodyPr/>
                    <a:lstStyle/>
                    <a:p>
                      <a:pPr algn="ctr"/>
                      <a:r>
                        <a:rPr lang="en-US" dirty="0" err="1"/>
                        <a:t>ArrayList</a:t>
                      </a:r>
                      <a:endParaRPr lang="en-CA" dirty="0"/>
                    </a:p>
                  </a:txBody>
                  <a:tcPr/>
                </a:tc>
                <a:extLst>
                  <a:ext uri="{0D108BD9-81ED-4DB2-BD59-A6C34878D82A}">
                    <a16:rowId xmlns:a16="http://schemas.microsoft.com/office/drawing/2014/main" val="372321274"/>
                  </a:ext>
                </a:extLst>
              </a:tr>
              <a:tr h="370840">
                <a:tc>
                  <a:txBody>
                    <a:bodyPr/>
                    <a:lstStyle/>
                    <a:p>
                      <a:r>
                        <a:rPr lang="en-US" sz="1600" b="1" dirty="0"/>
                        <a:t>Sizing</a:t>
                      </a:r>
                      <a:endParaRPr lang="en-CA" sz="1600" b="1" dirty="0"/>
                    </a:p>
                  </a:txBody>
                  <a:tcPr/>
                </a:tc>
                <a:tc>
                  <a:txBody>
                    <a:bodyPr/>
                    <a:lstStyle/>
                    <a:p>
                      <a:r>
                        <a:rPr lang="en-US" sz="1600" b="1" dirty="0"/>
                        <a:t>Need to know the size while writing the code</a:t>
                      </a:r>
                      <a:endParaRPr lang="en-CA" sz="1600" b="1" dirty="0"/>
                    </a:p>
                  </a:txBody>
                  <a:tcPr/>
                </a:tc>
                <a:tc>
                  <a:txBody>
                    <a:bodyPr/>
                    <a:lstStyle/>
                    <a:p>
                      <a:r>
                        <a:rPr lang="en-US" sz="1600" b="1" dirty="0"/>
                        <a:t>The </a:t>
                      </a:r>
                      <a:r>
                        <a:rPr lang="en-US" sz="1600" b="1" dirty="0" err="1"/>
                        <a:t>ArrayList</a:t>
                      </a:r>
                      <a:r>
                        <a:rPr lang="en-US" sz="1600" b="1" dirty="0"/>
                        <a:t> will grow as needed during runtime</a:t>
                      </a:r>
                      <a:endParaRPr lang="en-CA" sz="1600" b="1" dirty="0"/>
                    </a:p>
                  </a:txBody>
                  <a:tcPr/>
                </a:tc>
                <a:extLst>
                  <a:ext uri="{0D108BD9-81ED-4DB2-BD59-A6C34878D82A}">
                    <a16:rowId xmlns:a16="http://schemas.microsoft.com/office/drawing/2014/main" val="2076891631"/>
                  </a:ext>
                </a:extLst>
              </a:tr>
              <a:tr h="370840">
                <a:tc>
                  <a:txBody>
                    <a:bodyPr/>
                    <a:lstStyle/>
                    <a:p>
                      <a:r>
                        <a:rPr lang="en-US" sz="1600" b="1" dirty="0"/>
                        <a:t>Accessing an element</a:t>
                      </a:r>
                      <a:endParaRPr lang="en-CA" sz="1600" b="1" dirty="0"/>
                    </a:p>
                  </a:txBody>
                  <a:tcPr/>
                </a:tc>
                <a:tc>
                  <a:txBody>
                    <a:bodyPr/>
                    <a:lstStyle/>
                    <a:p>
                      <a:r>
                        <a:rPr lang="en-US" sz="1600" b="1" dirty="0"/>
                        <a:t>Fast  (Big O = 1)</a:t>
                      </a:r>
                      <a:endParaRPr lang="en-CA" sz="1600" b="1" dirty="0"/>
                    </a:p>
                  </a:txBody>
                  <a:tcPr/>
                </a:tc>
                <a:tc>
                  <a:txBody>
                    <a:bodyPr/>
                    <a:lstStyle/>
                    <a:p>
                      <a:r>
                        <a:rPr lang="en-US" sz="1600" b="1" dirty="0"/>
                        <a:t>Fast (Big O = 1)</a:t>
                      </a:r>
                      <a:endParaRPr lang="en-CA" sz="1600" b="1" dirty="0"/>
                    </a:p>
                  </a:txBody>
                  <a:tcPr/>
                </a:tc>
                <a:extLst>
                  <a:ext uri="{0D108BD9-81ED-4DB2-BD59-A6C34878D82A}">
                    <a16:rowId xmlns:a16="http://schemas.microsoft.com/office/drawing/2014/main" val="2016428202"/>
                  </a:ext>
                </a:extLst>
              </a:tr>
              <a:tr h="370840">
                <a:tc>
                  <a:txBody>
                    <a:bodyPr/>
                    <a:lstStyle/>
                    <a:p>
                      <a:r>
                        <a:rPr lang="en-US" sz="1600" b="1" dirty="0"/>
                        <a:t>Adding an element</a:t>
                      </a:r>
                      <a:endParaRPr lang="en-CA" sz="1600" b="1" dirty="0"/>
                    </a:p>
                  </a:txBody>
                  <a:tcPr/>
                </a:tc>
                <a:tc>
                  <a:txBody>
                    <a:bodyPr/>
                    <a:lstStyle/>
                    <a:p>
                      <a:r>
                        <a:rPr lang="en-US" sz="1600" b="1" dirty="0"/>
                        <a:t>Fast (Big O = 1)</a:t>
                      </a:r>
                      <a:endParaRPr lang="en-CA" sz="1600" b="1" dirty="0"/>
                    </a:p>
                  </a:txBody>
                  <a:tcPr/>
                </a:tc>
                <a:tc>
                  <a:txBody>
                    <a:bodyPr/>
                    <a:lstStyle/>
                    <a:p>
                      <a:r>
                        <a:rPr lang="en-US" sz="1600" b="1" dirty="0"/>
                        <a:t>Can be slow and unpredictable Big O &gt; 1</a:t>
                      </a:r>
                      <a:endParaRPr lang="en-CA" sz="1600" b="1" dirty="0"/>
                    </a:p>
                  </a:txBody>
                  <a:tcPr/>
                </a:tc>
                <a:extLst>
                  <a:ext uri="{0D108BD9-81ED-4DB2-BD59-A6C34878D82A}">
                    <a16:rowId xmlns:a16="http://schemas.microsoft.com/office/drawing/2014/main" val="17701775"/>
                  </a:ext>
                </a:extLst>
              </a:tr>
              <a:tr h="370840">
                <a:tc>
                  <a:txBody>
                    <a:bodyPr/>
                    <a:lstStyle/>
                    <a:p>
                      <a:r>
                        <a:rPr lang="en-US" sz="1600" b="1" dirty="0"/>
                        <a:t>Finding an element</a:t>
                      </a:r>
                      <a:endParaRPr lang="en-CA" sz="1600" b="1" dirty="0"/>
                    </a:p>
                  </a:txBody>
                  <a:tcPr/>
                </a:tc>
                <a:tc>
                  <a:txBody>
                    <a:bodyPr/>
                    <a:lstStyle/>
                    <a:p>
                      <a:r>
                        <a:rPr lang="en-US" sz="1600" b="1" dirty="0"/>
                        <a:t>Big O = n</a:t>
                      </a:r>
                      <a:endParaRPr lang="en-CA" sz="1600" b="1" dirty="0"/>
                    </a:p>
                  </a:txBody>
                  <a:tcPr/>
                </a:tc>
                <a:tc>
                  <a:txBody>
                    <a:bodyPr/>
                    <a:lstStyle/>
                    <a:p>
                      <a:r>
                        <a:rPr lang="en-US" sz="1600" b="1" dirty="0"/>
                        <a:t>Can be faster depending on implementation</a:t>
                      </a:r>
                      <a:endParaRPr lang="en-CA" sz="1600" b="1" dirty="0"/>
                    </a:p>
                  </a:txBody>
                  <a:tcPr/>
                </a:tc>
                <a:extLst>
                  <a:ext uri="{0D108BD9-81ED-4DB2-BD59-A6C34878D82A}">
                    <a16:rowId xmlns:a16="http://schemas.microsoft.com/office/drawing/2014/main" val="3560139494"/>
                  </a:ext>
                </a:extLst>
              </a:tr>
              <a:tr h="370840">
                <a:tc>
                  <a:txBody>
                    <a:bodyPr/>
                    <a:lstStyle/>
                    <a:p>
                      <a:r>
                        <a:rPr lang="en-US" sz="1600" b="1" dirty="0"/>
                        <a:t>Removing an element</a:t>
                      </a:r>
                      <a:endParaRPr lang="en-CA" sz="1600" b="1" dirty="0"/>
                    </a:p>
                  </a:txBody>
                  <a:tcPr/>
                </a:tc>
                <a:tc>
                  <a:txBody>
                    <a:bodyPr/>
                    <a:lstStyle/>
                    <a:p>
                      <a:r>
                        <a:rPr lang="en-US" sz="1600" b="1" dirty="0"/>
                        <a:t>Need to write a lot of code</a:t>
                      </a:r>
                      <a:endParaRPr lang="en-CA" sz="1600" b="1" dirty="0"/>
                    </a:p>
                  </a:txBody>
                  <a:tcPr/>
                </a:tc>
                <a:tc>
                  <a:txBody>
                    <a:bodyPr/>
                    <a:lstStyle/>
                    <a:p>
                      <a:r>
                        <a:rPr lang="en-US" sz="1600" b="1" dirty="0"/>
                        <a:t>easy</a:t>
                      </a:r>
                      <a:endParaRPr lang="en-CA" sz="1600" b="1" dirty="0"/>
                    </a:p>
                  </a:txBody>
                  <a:tcPr/>
                </a:tc>
                <a:extLst>
                  <a:ext uri="{0D108BD9-81ED-4DB2-BD59-A6C34878D82A}">
                    <a16:rowId xmlns:a16="http://schemas.microsoft.com/office/drawing/2014/main" val="3875013177"/>
                  </a:ext>
                </a:extLst>
              </a:tr>
              <a:tr h="370840">
                <a:tc>
                  <a:txBody>
                    <a:bodyPr/>
                    <a:lstStyle/>
                    <a:p>
                      <a:r>
                        <a:rPr lang="en-US" sz="1600" b="1" dirty="0"/>
                        <a:t>Generics</a:t>
                      </a:r>
                      <a:endParaRPr lang="en-CA" sz="1600" b="1" dirty="0"/>
                    </a:p>
                  </a:txBody>
                  <a:tcPr/>
                </a:tc>
                <a:tc>
                  <a:txBody>
                    <a:bodyPr/>
                    <a:lstStyle/>
                    <a:p>
                      <a:r>
                        <a:rPr lang="en-US" sz="1600" b="1" dirty="0"/>
                        <a:t>Supported but awkward</a:t>
                      </a:r>
                      <a:endParaRPr lang="en-CA" sz="1600" b="1" dirty="0"/>
                    </a:p>
                  </a:txBody>
                  <a:tcPr/>
                </a:tc>
                <a:tc>
                  <a:txBody>
                    <a:bodyPr/>
                    <a:lstStyle/>
                    <a:p>
                      <a:r>
                        <a:rPr lang="en-US" sz="1600" b="1" dirty="0"/>
                        <a:t>easier</a:t>
                      </a:r>
                      <a:endParaRPr lang="en-CA" sz="1600" b="1" dirty="0"/>
                    </a:p>
                  </a:txBody>
                  <a:tcPr/>
                </a:tc>
                <a:extLst>
                  <a:ext uri="{0D108BD9-81ED-4DB2-BD59-A6C34878D82A}">
                    <a16:rowId xmlns:a16="http://schemas.microsoft.com/office/drawing/2014/main" val="209577231"/>
                  </a:ext>
                </a:extLst>
              </a:tr>
              <a:tr h="370840">
                <a:tc>
                  <a:txBody>
                    <a:bodyPr/>
                    <a:lstStyle/>
                    <a:p>
                      <a:r>
                        <a:rPr lang="en-US" sz="1600" b="1" dirty="0"/>
                        <a:t>Other functionality</a:t>
                      </a:r>
                      <a:endParaRPr lang="en-CA" sz="1600" b="1" dirty="0"/>
                    </a:p>
                  </a:txBody>
                  <a:tcPr/>
                </a:tc>
                <a:tc>
                  <a:txBody>
                    <a:bodyPr/>
                    <a:lstStyle/>
                    <a:p>
                      <a:r>
                        <a:rPr lang="en-US" sz="1600" b="1" dirty="0"/>
                        <a:t>Not much</a:t>
                      </a:r>
                      <a:endParaRPr lang="en-CA" sz="1600" b="1" dirty="0"/>
                    </a:p>
                  </a:txBody>
                  <a:tcPr/>
                </a:tc>
                <a:tc>
                  <a:txBody>
                    <a:bodyPr/>
                    <a:lstStyle/>
                    <a:p>
                      <a:r>
                        <a:rPr lang="en-US" sz="1600" b="1" dirty="0"/>
                        <a:t>Richer (contains, find, </a:t>
                      </a:r>
                      <a:r>
                        <a:rPr lang="en-US" sz="1600" b="1" dirty="0" err="1"/>
                        <a:t>etc</a:t>
                      </a:r>
                      <a:r>
                        <a:rPr lang="en-US" sz="1600" b="1" dirty="0"/>
                        <a:t>)</a:t>
                      </a:r>
                      <a:endParaRPr lang="en-CA" sz="1600" b="1" dirty="0"/>
                    </a:p>
                  </a:txBody>
                  <a:tcPr/>
                </a:tc>
                <a:extLst>
                  <a:ext uri="{0D108BD9-81ED-4DB2-BD59-A6C34878D82A}">
                    <a16:rowId xmlns:a16="http://schemas.microsoft.com/office/drawing/2014/main" val="3585105314"/>
                  </a:ext>
                </a:extLst>
              </a:tr>
            </a:tbl>
          </a:graphicData>
        </a:graphic>
      </p:graphicFrame>
    </p:spTree>
    <p:extLst>
      <p:ext uri="{BB962C8B-B14F-4D97-AF65-F5344CB8AC3E}">
        <p14:creationId xmlns:p14="http://schemas.microsoft.com/office/powerpoint/2010/main" val="2325823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E0FA-56E1-3F27-2DE4-9C5F1DFE573F}"/>
              </a:ext>
            </a:extLst>
          </p:cNvPr>
          <p:cNvSpPr>
            <a:spLocks noGrp="1"/>
          </p:cNvSpPr>
          <p:nvPr>
            <p:ph type="title"/>
          </p:nvPr>
        </p:nvSpPr>
        <p:spPr/>
        <p:txBody>
          <a:bodyPr/>
          <a:lstStyle/>
          <a:p>
            <a:r>
              <a:rPr lang="en-US" dirty="0"/>
              <a:t>Let’s build our own </a:t>
            </a:r>
            <a:r>
              <a:rPr lang="en-US" dirty="0" err="1"/>
              <a:t>CoolArrayList</a:t>
            </a:r>
            <a:r>
              <a:rPr lang="en-US" dirty="0"/>
              <a:t>!</a:t>
            </a:r>
            <a:endParaRPr lang="en-CA" dirty="0"/>
          </a:p>
        </p:txBody>
      </p:sp>
      <p:sp>
        <p:nvSpPr>
          <p:cNvPr id="4" name="Text Placeholder 3">
            <a:extLst>
              <a:ext uri="{FF2B5EF4-FFF2-40B4-BE49-F238E27FC236}">
                <a16:creationId xmlns:a16="http://schemas.microsoft.com/office/drawing/2014/main" id="{54C86CD1-727D-1C41-3179-BA3947E8EBBE}"/>
              </a:ext>
            </a:extLst>
          </p:cNvPr>
          <p:cNvSpPr>
            <a:spLocks noGrp="1"/>
          </p:cNvSpPr>
          <p:nvPr>
            <p:ph type="body" sz="quarter" idx="11"/>
          </p:nvPr>
        </p:nvSpPr>
        <p:spPr/>
        <p:txBody>
          <a:bodyPr/>
          <a:lstStyle/>
          <a:p>
            <a:r>
              <a:rPr lang="en-US" dirty="0"/>
              <a:t>Week-10-coolarraylist.Start</a:t>
            </a:r>
            <a:endParaRPr lang="en-CA" dirty="0"/>
          </a:p>
        </p:txBody>
      </p:sp>
    </p:spTree>
    <p:extLst>
      <p:ext uri="{BB962C8B-B14F-4D97-AF65-F5344CB8AC3E}">
        <p14:creationId xmlns:p14="http://schemas.microsoft.com/office/powerpoint/2010/main" val="179118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E8972-C92E-7FED-328F-FB5C672271D0}"/>
              </a:ext>
            </a:extLst>
          </p:cNvPr>
          <p:cNvSpPr>
            <a:spLocks noGrp="1"/>
          </p:cNvSpPr>
          <p:nvPr>
            <p:ph type="body" sz="quarter" idx="10"/>
          </p:nvPr>
        </p:nvSpPr>
        <p:spPr>
          <a:xfrm>
            <a:off x="998008" y="1424538"/>
            <a:ext cx="10195984" cy="5158143"/>
          </a:xfrm>
        </p:spPr>
        <p:txBody>
          <a:bodyPr>
            <a:normAutofit lnSpcReduction="10000"/>
          </a:bodyPr>
          <a:lstStyle/>
          <a:p>
            <a:r>
              <a:rPr lang="en-US" dirty="0">
                <a:solidFill>
                  <a:srgbClr val="FF0000"/>
                </a:solidFill>
              </a:rPr>
              <a:t>QUESTION:</a:t>
            </a:r>
            <a:r>
              <a:rPr lang="en-US" dirty="0"/>
              <a:t> What is  one disadvantage of </a:t>
            </a:r>
            <a:r>
              <a:rPr lang="en-US" dirty="0" err="1"/>
              <a:t>ArrayList</a:t>
            </a:r>
            <a:r>
              <a:rPr lang="en-US" dirty="0"/>
              <a:t> has compared to Arrays?</a:t>
            </a:r>
          </a:p>
          <a:p>
            <a:endParaRPr lang="en-US" dirty="0"/>
          </a:p>
          <a:p>
            <a:r>
              <a:rPr lang="en-CA" dirty="0">
                <a:solidFill>
                  <a:srgbClr val="43FC24"/>
                </a:solidFill>
              </a:rPr>
              <a:t>ANSWER: =&gt;</a:t>
            </a:r>
          </a:p>
          <a:p>
            <a:pPr lvl="1"/>
            <a:r>
              <a:rPr lang="en-CA" dirty="0"/>
              <a:t>When we are adding items to our list the time it takes is not predictable</a:t>
            </a:r>
          </a:p>
          <a:p>
            <a:pPr lvl="2"/>
            <a:r>
              <a:rPr lang="en-CA" dirty="0"/>
              <a:t>It could be instant or it could be n where n is the size of the list</a:t>
            </a:r>
          </a:p>
        </p:txBody>
      </p:sp>
      <p:sp>
        <p:nvSpPr>
          <p:cNvPr id="3" name="Title 2">
            <a:extLst>
              <a:ext uri="{FF2B5EF4-FFF2-40B4-BE49-F238E27FC236}">
                <a16:creationId xmlns:a16="http://schemas.microsoft.com/office/drawing/2014/main" id="{1D6BAFF9-9B39-88C2-DF78-45A1DEC0A2C2}"/>
              </a:ext>
            </a:extLst>
          </p:cNvPr>
          <p:cNvSpPr>
            <a:spLocks noGrp="1"/>
          </p:cNvSpPr>
          <p:nvPr>
            <p:ph type="title"/>
          </p:nvPr>
        </p:nvSpPr>
        <p:spPr>
          <a:xfrm>
            <a:off x="530469" y="0"/>
            <a:ext cx="10972800" cy="1132266"/>
          </a:xfrm>
        </p:spPr>
        <p:txBody>
          <a:bodyPr>
            <a:normAutofit fontScale="90000"/>
          </a:bodyPr>
          <a:lstStyle/>
          <a:p>
            <a:r>
              <a:rPr lang="en-US" dirty="0"/>
              <a:t>OK, we solved the downside of needing to know the size of our list at design time</a:t>
            </a:r>
            <a:endParaRPr lang="en-CA" dirty="0"/>
          </a:p>
        </p:txBody>
      </p:sp>
    </p:spTree>
    <p:extLst>
      <p:ext uri="{BB962C8B-B14F-4D97-AF65-F5344CB8AC3E}">
        <p14:creationId xmlns:p14="http://schemas.microsoft.com/office/powerpoint/2010/main" val="174113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anim calcmode="lin" valueType="num">
                                      <p:cBhvr>
                                        <p:cTn id="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1000"/>
                                        <p:tgtEl>
                                          <p:spTgt spid="2">
                                            <p:txEl>
                                              <p:pRg st="4" end="4"/>
                                            </p:txEl>
                                          </p:spTgt>
                                        </p:tgtEl>
                                      </p:cBhvr>
                                    </p:animEffect>
                                    <p:anim calcmode="lin" valueType="num">
                                      <p:cBhvr>
                                        <p:cTn id="1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E0FA-56E1-3F27-2DE4-9C5F1DFE573F}"/>
              </a:ext>
            </a:extLst>
          </p:cNvPr>
          <p:cNvSpPr>
            <a:spLocks noGrp="1"/>
          </p:cNvSpPr>
          <p:nvPr>
            <p:ph type="title"/>
          </p:nvPr>
        </p:nvSpPr>
        <p:spPr/>
        <p:txBody>
          <a:bodyPr/>
          <a:lstStyle/>
          <a:p>
            <a:r>
              <a:rPr lang="en-US"/>
              <a:t>Let’s rebuild </a:t>
            </a:r>
            <a:r>
              <a:rPr lang="en-US" dirty="0"/>
              <a:t>our own </a:t>
            </a:r>
            <a:r>
              <a:rPr lang="en-US" dirty="0" err="1"/>
              <a:t>CoolArrayList</a:t>
            </a:r>
            <a:br>
              <a:rPr lang="en-US" dirty="0"/>
            </a:br>
            <a:r>
              <a:rPr lang="en-US" dirty="0"/>
              <a:t> WITH GENERICS!</a:t>
            </a:r>
            <a:endParaRPr lang="en-CA" dirty="0"/>
          </a:p>
        </p:txBody>
      </p:sp>
      <p:sp>
        <p:nvSpPr>
          <p:cNvPr id="4" name="Text Placeholder 3">
            <a:extLst>
              <a:ext uri="{FF2B5EF4-FFF2-40B4-BE49-F238E27FC236}">
                <a16:creationId xmlns:a16="http://schemas.microsoft.com/office/drawing/2014/main" id="{54C86CD1-727D-1C41-3179-BA3947E8EBBE}"/>
              </a:ext>
            </a:extLst>
          </p:cNvPr>
          <p:cNvSpPr>
            <a:spLocks noGrp="1"/>
          </p:cNvSpPr>
          <p:nvPr>
            <p:ph type="body" sz="quarter" idx="11"/>
          </p:nvPr>
        </p:nvSpPr>
        <p:spPr/>
        <p:txBody>
          <a:bodyPr/>
          <a:lstStyle/>
          <a:p>
            <a:r>
              <a:rPr lang="en-US" dirty="0"/>
              <a:t>Week-10-coolarraylist.Start</a:t>
            </a:r>
            <a:endParaRPr lang="en-CA" dirty="0"/>
          </a:p>
        </p:txBody>
      </p:sp>
    </p:spTree>
    <p:extLst>
      <p:ext uri="{BB962C8B-B14F-4D97-AF65-F5344CB8AC3E}">
        <p14:creationId xmlns:p14="http://schemas.microsoft.com/office/powerpoint/2010/main" val="1019583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1023B4-0F48-AD1F-E1ED-5954F1EDD8A5}"/>
              </a:ext>
            </a:extLst>
          </p:cNvPr>
          <p:cNvSpPr>
            <a:spLocks noGrp="1"/>
          </p:cNvSpPr>
          <p:nvPr>
            <p:ph type="title"/>
          </p:nvPr>
        </p:nvSpPr>
        <p:spPr/>
        <p:txBody>
          <a:bodyPr/>
          <a:lstStyle/>
          <a:p>
            <a:endParaRPr lang="en-CA"/>
          </a:p>
        </p:txBody>
      </p:sp>
      <p:pic>
        <p:nvPicPr>
          <p:cNvPr id="7" name="Picture 6">
            <a:extLst>
              <a:ext uri="{FF2B5EF4-FFF2-40B4-BE49-F238E27FC236}">
                <a16:creationId xmlns:a16="http://schemas.microsoft.com/office/drawing/2014/main" id="{B1F4EE32-ACFB-C15D-2CFA-620A4A28A7FD}"/>
              </a:ext>
            </a:extLst>
          </p:cNvPr>
          <p:cNvPicPr>
            <a:picLocks noChangeAspect="1"/>
          </p:cNvPicPr>
          <p:nvPr/>
        </p:nvPicPr>
        <p:blipFill>
          <a:blip r:embed="rId3"/>
          <a:stretch>
            <a:fillRect/>
          </a:stretch>
        </p:blipFill>
        <p:spPr>
          <a:xfrm>
            <a:off x="3972940" y="377222"/>
            <a:ext cx="3767819" cy="6285432"/>
          </a:xfrm>
          <a:prstGeom prst="rect">
            <a:avLst/>
          </a:prstGeom>
        </p:spPr>
      </p:pic>
      <p:sp>
        <p:nvSpPr>
          <p:cNvPr id="8" name="TextBox 7">
            <a:extLst>
              <a:ext uri="{FF2B5EF4-FFF2-40B4-BE49-F238E27FC236}">
                <a16:creationId xmlns:a16="http://schemas.microsoft.com/office/drawing/2014/main" id="{F15E8F56-4B1D-E28B-14DA-C8EE78AE9493}"/>
              </a:ext>
            </a:extLst>
          </p:cNvPr>
          <p:cNvSpPr txBox="1"/>
          <p:nvPr/>
        </p:nvSpPr>
        <p:spPr>
          <a:xfrm>
            <a:off x="8229600" y="328328"/>
            <a:ext cx="3145482" cy="923330"/>
          </a:xfrm>
          <a:prstGeom prst="rect">
            <a:avLst/>
          </a:prstGeom>
          <a:noFill/>
        </p:spPr>
        <p:txBody>
          <a:bodyPr wrap="square" rtlCol="0">
            <a:spAutoFit/>
          </a:bodyPr>
          <a:lstStyle/>
          <a:p>
            <a:pPr algn="l"/>
            <a:r>
              <a:rPr lang="en-US" b="1" dirty="0">
                <a:solidFill>
                  <a:schemeClr val="bg1"/>
                </a:solidFill>
              </a:rPr>
              <a:t>First, we tell the class to expect a type in &lt;&gt; when the class is instantiated</a:t>
            </a:r>
            <a:endParaRPr lang="en-CA" b="1" dirty="0" err="1">
              <a:solidFill>
                <a:schemeClr val="bg1"/>
              </a:solidFill>
            </a:endParaRPr>
          </a:p>
        </p:txBody>
      </p:sp>
      <p:pic>
        <p:nvPicPr>
          <p:cNvPr id="10" name="Picture 9">
            <a:extLst>
              <a:ext uri="{FF2B5EF4-FFF2-40B4-BE49-F238E27FC236}">
                <a16:creationId xmlns:a16="http://schemas.microsoft.com/office/drawing/2014/main" id="{E8DBAEAF-269A-7988-0076-D7DEEFC98B6D}"/>
              </a:ext>
            </a:extLst>
          </p:cNvPr>
          <p:cNvPicPr>
            <a:picLocks noChangeAspect="1"/>
          </p:cNvPicPr>
          <p:nvPr/>
        </p:nvPicPr>
        <p:blipFill>
          <a:blip r:embed="rId4"/>
          <a:stretch>
            <a:fillRect/>
          </a:stretch>
        </p:blipFill>
        <p:spPr>
          <a:xfrm>
            <a:off x="8127050" y="1226052"/>
            <a:ext cx="3739407" cy="304084"/>
          </a:xfrm>
          <a:prstGeom prst="rect">
            <a:avLst/>
          </a:prstGeom>
        </p:spPr>
      </p:pic>
      <p:sp>
        <p:nvSpPr>
          <p:cNvPr id="11" name="TextBox 10">
            <a:extLst>
              <a:ext uri="{FF2B5EF4-FFF2-40B4-BE49-F238E27FC236}">
                <a16:creationId xmlns:a16="http://schemas.microsoft.com/office/drawing/2014/main" id="{C138FE4C-604F-9236-CEED-6E1C5A4BAC55}"/>
              </a:ext>
            </a:extLst>
          </p:cNvPr>
          <p:cNvSpPr txBox="1"/>
          <p:nvPr/>
        </p:nvSpPr>
        <p:spPr>
          <a:xfrm>
            <a:off x="8066297" y="2388798"/>
            <a:ext cx="3392681" cy="923330"/>
          </a:xfrm>
          <a:prstGeom prst="rect">
            <a:avLst/>
          </a:prstGeom>
          <a:noFill/>
        </p:spPr>
        <p:txBody>
          <a:bodyPr wrap="square" rtlCol="0">
            <a:spAutoFit/>
          </a:bodyPr>
          <a:lstStyle/>
          <a:p>
            <a:pPr algn="l"/>
            <a:r>
              <a:rPr lang="en-US" b="1" dirty="0">
                <a:solidFill>
                  <a:schemeClr val="bg1"/>
                </a:solidFill>
              </a:rPr>
              <a:t>Now, we can use that &lt;T&gt; to substitute for types where we need to in the code.</a:t>
            </a:r>
            <a:endParaRPr lang="en-CA" b="1" dirty="0" err="1">
              <a:solidFill>
                <a:schemeClr val="bg1"/>
              </a:solidFill>
            </a:endParaRPr>
          </a:p>
        </p:txBody>
      </p:sp>
      <p:sp>
        <p:nvSpPr>
          <p:cNvPr id="12" name="TextBox 11">
            <a:extLst>
              <a:ext uri="{FF2B5EF4-FFF2-40B4-BE49-F238E27FC236}">
                <a16:creationId xmlns:a16="http://schemas.microsoft.com/office/drawing/2014/main" id="{86BC2644-0532-998C-5E2D-F29B80258AA0}"/>
              </a:ext>
            </a:extLst>
          </p:cNvPr>
          <p:cNvSpPr txBox="1"/>
          <p:nvPr/>
        </p:nvSpPr>
        <p:spPr>
          <a:xfrm>
            <a:off x="-36340" y="145572"/>
            <a:ext cx="3723964" cy="2308324"/>
          </a:xfrm>
          <a:prstGeom prst="rect">
            <a:avLst/>
          </a:prstGeom>
          <a:noFill/>
        </p:spPr>
        <p:txBody>
          <a:bodyPr wrap="square" rtlCol="0">
            <a:spAutoFit/>
          </a:bodyPr>
          <a:lstStyle/>
          <a:p>
            <a:pPr algn="l"/>
            <a:r>
              <a:rPr lang="en-US" b="1" dirty="0">
                <a:solidFill>
                  <a:schemeClr val="bg1"/>
                </a:solidFill>
              </a:rPr>
              <a:t>Since we never know what type might be passed in by the calling method, holding everything in Object seems to be a good strategy. (Remember, every class inherits from Object so an object reference variable can contain the address of any type of object imaginable)</a:t>
            </a:r>
            <a:endParaRPr lang="en-CA" b="1" dirty="0" err="1">
              <a:solidFill>
                <a:schemeClr val="bg1"/>
              </a:solidFill>
            </a:endParaRPr>
          </a:p>
        </p:txBody>
      </p:sp>
      <p:sp>
        <p:nvSpPr>
          <p:cNvPr id="13" name="TextBox 12">
            <a:extLst>
              <a:ext uri="{FF2B5EF4-FFF2-40B4-BE49-F238E27FC236}">
                <a16:creationId xmlns:a16="http://schemas.microsoft.com/office/drawing/2014/main" id="{14E7A1BA-8FCE-F540-9FD2-1B9C1D4CB200}"/>
              </a:ext>
            </a:extLst>
          </p:cNvPr>
          <p:cNvSpPr txBox="1"/>
          <p:nvPr/>
        </p:nvSpPr>
        <p:spPr>
          <a:xfrm>
            <a:off x="489594" y="3885628"/>
            <a:ext cx="3097055" cy="2585323"/>
          </a:xfrm>
          <a:prstGeom prst="rect">
            <a:avLst/>
          </a:prstGeom>
          <a:noFill/>
        </p:spPr>
        <p:txBody>
          <a:bodyPr wrap="square" rtlCol="0">
            <a:spAutoFit/>
          </a:bodyPr>
          <a:lstStyle/>
          <a:p>
            <a:pPr algn="l"/>
            <a:r>
              <a:rPr lang="en-US" b="1" dirty="0">
                <a:solidFill>
                  <a:schemeClr val="bg1"/>
                </a:solidFill>
              </a:rPr>
              <a:t>If we have taken an object and stored it with a reference variable of type Object, the compiler can only see methods that were written in the Object class.  To make use of the object as it was passed in, we must cast it back to its original type.</a:t>
            </a:r>
            <a:endParaRPr lang="en-CA" b="1" dirty="0" err="1">
              <a:solidFill>
                <a:schemeClr val="bg1"/>
              </a:solidFill>
            </a:endParaRPr>
          </a:p>
        </p:txBody>
      </p:sp>
      <p:cxnSp>
        <p:nvCxnSpPr>
          <p:cNvPr id="14" name="Straight Arrow Connector 13">
            <a:extLst>
              <a:ext uri="{FF2B5EF4-FFF2-40B4-BE49-F238E27FC236}">
                <a16:creationId xmlns:a16="http://schemas.microsoft.com/office/drawing/2014/main" id="{F5992833-A8A2-8A68-3EA3-59FDB418CFC4}"/>
              </a:ext>
            </a:extLst>
          </p:cNvPr>
          <p:cNvCxnSpPr>
            <a:cxnSpLocks/>
          </p:cNvCxnSpPr>
          <p:nvPr/>
        </p:nvCxnSpPr>
        <p:spPr>
          <a:xfrm flipH="1">
            <a:off x="5742774" y="709301"/>
            <a:ext cx="2384276" cy="355891"/>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83B7DA9-4860-6199-9AED-31169E250529}"/>
              </a:ext>
            </a:extLst>
          </p:cNvPr>
          <p:cNvCxnSpPr>
            <a:cxnSpLocks/>
          </p:cNvCxnSpPr>
          <p:nvPr/>
        </p:nvCxnSpPr>
        <p:spPr>
          <a:xfrm>
            <a:off x="3586649" y="5636049"/>
            <a:ext cx="1207542" cy="354553"/>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70909A3-EB06-29CC-2621-D026F4032749}"/>
              </a:ext>
            </a:extLst>
          </p:cNvPr>
          <p:cNvCxnSpPr>
            <a:cxnSpLocks/>
          </p:cNvCxnSpPr>
          <p:nvPr/>
        </p:nvCxnSpPr>
        <p:spPr>
          <a:xfrm>
            <a:off x="3143656" y="1221951"/>
            <a:ext cx="1556018" cy="268914"/>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79CA054-028A-5CFF-CCDD-9763CF83411B}"/>
              </a:ext>
            </a:extLst>
          </p:cNvPr>
          <p:cNvCxnSpPr>
            <a:cxnSpLocks/>
          </p:cNvCxnSpPr>
          <p:nvPr/>
        </p:nvCxnSpPr>
        <p:spPr>
          <a:xfrm flipH="1" flipV="1">
            <a:off x="5411257" y="1972448"/>
            <a:ext cx="2522647" cy="907125"/>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036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81FE27-FDE3-9450-0DBD-C8E8C80D6DFA}"/>
              </a:ext>
            </a:extLst>
          </p:cNvPr>
          <p:cNvSpPr>
            <a:spLocks noGrp="1"/>
          </p:cNvSpPr>
          <p:nvPr>
            <p:ph type="title"/>
          </p:nvPr>
        </p:nvSpPr>
        <p:spPr/>
        <p:txBody>
          <a:bodyPr/>
          <a:lstStyle/>
          <a:p>
            <a:r>
              <a:rPr lang="en-US" dirty="0"/>
              <a:t>Your  Turn 5 – a </a:t>
            </a:r>
            <a:r>
              <a:rPr lang="en-US" sz="2400" dirty="0"/>
              <a:t>&amp;</a:t>
            </a:r>
            <a:r>
              <a:rPr lang="en-US" dirty="0"/>
              <a:t> b</a:t>
            </a:r>
            <a:endParaRPr lang="en-CA" dirty="0"/>
          </a:p>
        </p:txBody>
      </p:sp>
    </p:spTree>
    <p:extLst>
      <p:ext uri="{BB962C8B-B14F-4D97-AF65-F5344CB8AC3E}">
        <p14:creationId xmlns:p14="http://schemas.microsoft.com/office/powerpoint/2010/main" val="2411864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29D148-D1CF-EE48-B611-1FE55D646D99}"/>
              </a:ext>
            </a:extLst>
          </p:cNvPr>
          <p:cNvSpPr>
            <a:spLocks noGrp="1"/>
          </p:cNvSpPr>
          <p:nvPr>
            <p:ph type="title"/>
          </p:nvPr>
        </p:nvSpPr>
        <p:spPr/>
        <p:txBody>
          <a:bodyPr/>
          <a:lstStyle/>
          <a:p>
            <a:r>
              <a:rPr lang="en-US" dirty="0"/>
              <a:t>Y</a:t>
            </a:r>
            <a:r>
              <a:rPr lang="en-CA" dirty="0" err="1"/>
              <a:t>ourturn</a:t>
            </a:r>
            <a:r>
              <a:rPr lang="en-CA" dirty="0"/>
              <a:t> 5</a:t>
            </a:r>
          </a:p>
        </p:txBody>
      </p:sp>
      <p:sp>
        <p:nvSpPr>
          <p:cNvPr id="2" name="Text Placeholder 1">
            <a:extLst>
              <a:ext uri="{FF2B5EF4-FFF2-40B4-BE49-F238E27FC236}">
                <a16:creationId xmlns:a16="http://schemas.microsoft.com/office/drawing/2014/main" id="{1027F5BC-8002-8C39-786A-EE7AFEAF0BEF}"/>
              </a:ext>
            </a:extLst>
          </p:cNvPr>
          <p:cNvSpPr>
            <a:spLocks noGrp="1"/>
          </p:cNvSpPr>
          <p:nvPr>
            <p:ph type="body" sz="quarter" idx="11"/>
          </p:nvPr>
        </p:nvSpPr>
        <p:spPr/>
        <p:txBody>
          <a:bodyPr/>
          <a:lstStyle/>
          <a:p>
            <a:r>
              <a:rPr lang="en-US" dirty="0"/>
              <a:t>Let’s do Yourturn5 together!</a:t>
            </a:r>
            <a:endParaRPr lang="en-CA" dirty="0"/>
          </a:p>
        </p:txBody>
      </p:sp>
    </p:spTree>
    <p:extLst>
      <p:ext uri="{BB962C8B-B14F-4D97-AF65-F5344CB8AC3E}">
        <p14:creationId xmlns:p14="http://schemas.microsoft.com/office/powerpoint/2010/main" val="828116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5E7553-BF86-0876-D825-E0313388734D}"/>
              </a:ext>
            </a:extLst>
          </p:cNvPr>
          <p:cNvSpPr>
            <a:spLocks noGrp="1"/>
          </p:cNvSpPr>
          <p:nvPr>
            <p:ph type="body" sz="quarter" idx="10"/>
          </p:nvPr>
        </p:nvSpPr>
        <p:spPr/>
        <p:txBody>
          <a:bodyPr/>
          <a:lstStyle/>
          <a:p>
            <a:r>
              <a:rPr lang="en-US" dirty="0"/>
              <a:t>What you have learned about Generics, so far, will serve you well 90% of the time that you need to use them.</a:t>
            </a:r>
          </a:p>
          <a:p>
            <a:r>
              <a:rPr lang="en-US" dirty="0"/>
              <a:t>There are more advanced things to consider such as Bounded Generics, Wildcards </a:t>
            </a:r>
            <a:r>
              <a:rPr lang="en-US" dirty="0" err="1"/>
              <a:t>etc</a:t>
            </a:r>
            <a:r>
              <a:rPr lang="en-US" dirty="0"/>
              <a:t> but they are beyond the scope of this course and rarely needed.</a:t>
            </a:r>
            <a:endParaRPr lang="en-CA" dirty="0"/>
          </a:p>
        </p:txBody>
      </p:sp>
      <p:sp>
        <p:nvSpPr>
          <p:cNvPr id="4" name="Title 3">
            <a:extLst>
              <a:ext uri="{FF2B5EF4-FFF2-40B4-BE49-F238E27FC236}">
                <a16:creationId xmlns:a16="http://schemas.microsoft.com/office/drawing/2014/main" id="{07565CCB-70CC-6ADE-3A71-973FEACC4E53}"/>
              </a:ext>
            </a:extLst>
          </p:cNvPr>
          <p:cNvSpPr>
            <a:spLocks noGrp="1"/>
          </p:cNvSpPr>
          <p:nvPr>
            <p:ph type="title"/>
          </p:nvPr>
        </p:nvSpPr>
        <p:spPr/>
        <p:txBody>
          <a:bodyPr>
            <a:normAutofit fontScale="90000"/>
          </a:bodyPr>
          <a:lstStyle/>
          <a:p>
            <a:r>
              <a:rPr lang="en-US" dirty="0"/>
              <a:t>Generics – We have just scratched the surface</a:t>
            </a:r>
            <a:endParaRPr lang="en-CA" dirty="0"/>
          </a:p>
        </p:txBody>
      </p:sp>
    </p:spTree>
    <p:extLst>
      <p:ext uri="{BB962C8B-B14F-4D97-AF65-F5344CB8AC3E}">
        <p14:creationId xmlns:p14="http://schemas.microsoft.com/office/powerpoint/2010/main" val="87611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CE9D4B-C21E-9EEC-0B79-8930A3534A98}"/>
              </a:ext>
            </a:extLst>
          </p:cNvPr>
          <p:cNvSpPr>
            <a:spLocks noGrp="1"/>
          </p:cNvSpPr>
          <p:nvPr>
            <p:ph type="body" sz="quarter" idx="10"/>
          </p:nvPr>
        </p:nvSpPr>
        <p:spPr/>
        <p:txBody>
          <a:bodyPr/>
          <a:lstStyle/>
          <a:p>
            <a:r>
              <a:rPr lang="en-US" dirty="0"/>
              <a:t>None of this stuff would be possible without polymorphism!</a:t>
            </a:r>
            <a:endParaRPr lang="en-CA" dirty="0"/>
          </a:p>
        </p:txBody>
      </p:sp>
      <p:sp>
        <p:nvSpPr>
          <p:cNvPr id="3" name="Title 2">
            <a:extLst>
              <a:ext uri="{FF2B5EF4-FFF2-40B4-BE49-F238E27FC236}">
                <a16:creationId xmlns:a16="http://schemas.microsoft.com/office/drawing/2014/main" id="{8B17DC3B-0F83-4870-6082-C8CD5DF0C102}"/>
              </a:ext>
            </a:extLst>
          </p:cNvPr>
          <p:cNvSpPr>
            <a:spLocks noGrp="1"/>
          </p:cNvSpPr>
          <p:nvPr>
            <p:ph type="title"/>
          </p:nvPr>
        </p:nvSpPr>
        <p:spPr/>
        <p:txBody>
          <a:bodyPr/>
          <a:lstStyle/>
          <a:p>
            <a:r>
              <a:rPr lang="en-US" dirty="0"/>
              <a:t>Just a reminder</a:t>
            </a:r>
            <a:endParaRPr lang="en-CA" dirty="0"/>
          </a:p>
        </p:txBody>
      </p:sp>
    </p:spTree>
    <p:extLst>
      <p:ext uri="{BB962C8B-B14F-4D97-AF65-F5344CB8AC3E}">
        <p14:creationId xmlns:p14="http://schemas.microsoft.com/office/powerpoint/2010/main" val="3932800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DEFC6A-4E0A-23E5-4581-1636DA61DFBB}"/>
              </a:ext>
            </a:extLst>
          </p:cNvPr>
          <p:cNvSpPr>
            <a:spLocks noGrp="1"/>
          </p:cNvSpPr>
          <p:nvPr>
            <p:ph type="title"/>
          </p:nvPr>
        </p:nvSpPr>
        <p:spPr/>
        <p:txBody>
          <a:bodyPr/>
          <a:lstStyle/>
          <a:p>
            <a:r>
              <a:rPr lang="en-US" dirty="0" err="1"/>
              <a:t>HashMaps</a:t>
            </a:r>
            <a:endParaRPr lang="en-CA" dirty="0"/>
          </a:p>
        </p:txBody>
      </p:sp>
      <p:sp>
        <p:nvSpPr>
          <p:cNvPr id="5" name="Text Placeholder 4">
            <a:extLst>
              <a:ext uri="{FF2B5EF4-FFF2-40B4-BE49-F238E27FC236}">
                <a16:creationId xmlns:a16="http://schemas.microsoft.com/office/drawing/2014/main" id="{D54A0236-DFCB-B2A5-D6F3-A754A6F51DC4}"/>
              </a:ext>
            </a:extLst>
          </p:cNvPr>
          <p:cNvSpPr>
            <a:spLocks noGrp="1"/>
          </p:cNvSpPr>
          <p:nvPr>
            <p:ph type="body" sz="quarter" idx="11"/>
          </p:nvPr>
        </p:nvSpPr>
        <p:spPr/>
        <p:txBody>
          <a:bodyPr/>
          <a:lstStyle/>
          <a:p>
            <a:r>
              <a:rPr lang="en-US" dirty="0"/>
              <a:t>Week-09-hashmap:Start</a:t>
            </a:r>
            <a:endParaRPr lang="en-CA" dirty="0"/>
          </a:p>
        </p:txBody>
      </p:sp>
    </p:spTree>
    <p:extLst>
      <p:ext uri="{BB962C8B-B14F-4D97-AF65-F5344CB8AC3E}">
        <p14:creationId xmlns:p14="http://schemas.microsoft.com/office/powerpoint/2010/main" val="443725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1" y="-219405"/>
            <a:ext cx="10972800" cy="1143000"/>
          </a:xfrm>
        </p:spPr>
        <p:txBody>
          <a:bodyPr/>
          <a:lstStyle/>
          <a:p>
            <a:r>
              <a:rPr lang="en-US" dirty="0"/>
              <a:t>What does this </a:t>
            </a:r>
            <a:r>
              <a:rPr lang="en-US" dirty="0">
                <a:solidFill>
                  <a:srgbClr val="FF33CC"/>
                </a:solidFill>
              </a:rPr>
              <a:t>really</a:t>
            </a:r>
            <a:r>
              <a:rPr lang="en-US" dirty="0"/>
              <a:t> do?</a:t>
            </a:r>
            <a:endParaRPr lang="en-CA" dirty="0"/>
          </a:p>
        </p:txBody>
      </p:sp>
      <p:sp>
        <p:nvSpPr>
          <p:cNvPr id="5" name="Content Placeholder 4"/>
          <p:cNvSpPr>
            <a:spLocks noGrp="1"/>
          </p:cNvSpPr>
          <p:nvPr>
            <p:ph idx="1"/>
          </p:nvPr>
        </p:nvSpPr>
        <p:spPr>
          <a:xfrm>
            <a:off x="619643" y="1700808"/>
            <a:ext cx="10972800" cy="4896544"/>
          </a:xfrm>
        </p:spPr>
        <p:txBody>
          <a:bodyPr>
            <a:normAutofit fontScale="92500" lnSpcReduction="10000"/>
          </a:bodyPr>
          <a:lstStyle/>
          <a:p>
            <a:pPr marL="609585" indent="-609585">
              <a:buFont typeface="+mj-lt"/>
              <a:buAutoNum type="arabicPeriod"/>
            </a:pPr>
            <a:r>
              <a:rPr lang="en-US" sz="3200" dirty="0">
                <a:solidFill>
                  <a:srgbClr val="FF33CC"/>
                </a:solidFill>
              </a:rPr>
              <a:t>Declares a reference variable called b1 of type Button</a:t>
            </a:r>
          </a:p>
          <a:p>
            <a:pPr marL="609585" indent="-609585">
              <a:buFont typeface="+mj-lt"/>
              <a:buAutoNum type="arabicPeriod"/>
            </a:pPr>
            <a:r>
              <a:rPr lang="en-US" sz="3200" dirty="0"/>
              <a:t>Instantiates a Button Object from the Button Class</a:t>
            </a:r>
          </a:p>
          <a:p>
            <a:pPr marL="609585" indent="-609585">
              <a:buFont typeface="+mj-lt"/>
              <a:buAutoNum type="arabicPeriod"/>
            </a:pPr>
            <a:r>
              <a:rPr lang="en-US" sz="3200" dirty="0">
                <a:solidFill>
                  <a:srgbClr val="FF33CC"/>
                </a:solidFill>
              </a:rPr>
              <a:t>Runs the Button Constructor</a:t>
            </a:r>
          </a:p>
          <a:p>
            <a:pPr marL="609585" indent="-609585">
              <a:buFont typeface="+mj-lt"/>
              <a:buAutoNum type="arabicPeriod"/>
            </a:pPr>
            <a:r>
              <a:rPr lang="en-US" sz="3200" dirty="0"/>
              <a:t>Returns the address of the Button Object (which is in the heap somewhere) to the reference variable b1.</a:t>
            </a:r>
          </a:p>
          <a:p>
            <a:pPr marL="609585" indent="-609585">
              <a:buFont typeface="+mj-lt"/>
              <a:buAutoNum type="arabicPeriod"/>
            </a:pPr>
            <a:r>
              <a:rPr lang="en-US" sz="3200" dirty="0">
                <a:solidFill>
                  <a:srgbClr val="FF33CC"/>
                </a:solidFill>
              </a:rPr>
              <a:t>b1 now holds the address of the Button Object</a:t>
            </a:r>
          </a:p>
          <a:p>
            <a:pPr marL="0" indent="0">
              <a:buNone/>
            </a:pPr>
            <a:endParaRPr lang="en-US" sz="3200" dirty="0">
              <a:solidFill>
                <a:srgbClr val="FF33CC"/>
              </a:solidFill>
            </a:endParaRPr>
          </a:p>
          <a:p>
            <a:r>
              <a:rPr lang="en-US" sz="3200" dirty="0">
                <a:solidFill>
                  <a:srgbClr val="00FF00"/>
                </a:solidFill>
              </a:rPr>
              <a:t>Sometimes, we say that b1 is the object for simplicity. (However, always remember that b1 actually holds the address of the object, not the object itself)</a:t>
            </a:r>
            <a:endParaRPr lang="en-CA" sz="3200" dirty="0">
              <a:solidFill>
                <a:srgbClr val="00FF00"/>
              </a:solidFill>
            </a:endParaRPr>
          </a:p>
        </p:txBody>
      </p:sp>
      <p:pic>
        <p:nvPicPr>
          <p:cNvPr id="4" name="Picture 3"/>
          <p:cNvPicPr>
            <a:picLocks noChangeAspect="1"/>
          </p:cNvPicPr>
          <p:nvPr/>
        </p:nvPicPr>
        <p:blipFill rotWithShape="1">
          <a:blip r:embed="rId2"/>
          <a:srcRect t="1" b="6338"/>
          <a:stretch/>
        </p:blipFill>
        <p:spPr>
          <a:xfrm>
            <a:off x="2447596" y="760809"/>
            <a:ext cx="6893161" cy="864096"/>
          </a:xfrm>
          <a:prstGeom prst="rect">
            <a:avLst/>
          </a:prstGeom>
          <a:effectLst>
            <a:outerShdw blurRad="50800" dist="50800" dir="2700000" algn="ctr" rotWithShape="0">
              <a:schemeClr val="tx1"/>
            </a:outerShdw>
          </a:effectLst>
        </p:spPr>
      </p:pic>
      <p:cxnSp>
        <p:nvCxnSpPr>
          <p:cNvPr id="8" name="Straight Connector 7"/>
          <p:cNvCxnSpPr/>
          <p:nvPr/>
        </p:nvCxnSpPr>
        <p:spPr>
          <a:xfrm>
            <a:off x="2639616" y="1456949"/>
            <a:ext cx="24002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615948" y="1456949"/>
            <a:ext cx="30554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131845" y="1456949"/>
            <a:ext cx="3505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stretch>
            <a:fillRect/>
          </a:stretch>
        </p:blipFill>
        <p:spPr>
          <a:xfrm>
            <a:off x="3466882" y="4574398"/>
            <a:ext cx="5507197" cy="538527"/>
          </a:xfrm>
          <a:prstGeom prst="rect">
            <a:avLst/>
          </a:prstGeom>
        </p:spPr>
      </p:pic>
    </p:spTree>
    <p:extLst>
      <p:ext uri="{BB962C8B-B14F-4D97-AF65-F5344CB8AC3E}">
        <p14:creationId xmlns:p14="http://schemas.microsoft.com/office/powerpoint/2010/main" val="13890316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1000"/>
                                        <p:tgtEl>
                                          <p:spTgt spid="5">
                                            <p:txEl>
                                              <p:pRg st="0" end="0"/>
                                            </p:txEl>
                                          </p:spTgt>
                                        </p:tgtEl>
                                      </p:cBhvr>
                                    </p:animEffect>
                                    <p:anim calcmode="lin" valueType="num">
                                      <p:cBhvr>
                                        <p:cTn id="1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outVertical)">
                                      <p:cBhvr>
                                        <p:cTn id="18" dur="500"/>
                                        <p:tgtEl>
                                          <p:spTgt spid="9"/>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1000"/>
                                        <p:tgtEl>
                                          <p:spTgt spid="5">
                                            <p:txEl>
                                              <p:pRg st="1" end="1"/>
                                            </p:txEl>
                                          </p:spTgt>
                                        </p:tgtEl>
                                      </p:cBhvr>
                                    </p:animEffect>
                                    <p:anim calcmode="lin" valueType="num">
                                      <p:cBhvr>
                                        <p:cTn id="2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outVertical)">
                                      <p:cBhvr>
                                        <p:cTn id="35" dur="500"/>
                                        <p:tgtEl>
                                          <p:spTgt spid="11"/>
                                        </p:tgtEl>
                                      </p:cBhvr>
                                    </p:animEffect>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animEffect transition="in" filter="fade">
                                      <p:cBhvr>
                                        <p:cTn id="39" dur="1000"/>
                                        <p:tgtEl>
                                          <p:spTgt spid="5">
                                            <p:txEl>
                                              <p:pRg st="3" end="3"/>
                                            </p:txEl>
                                          </p:spTgt>
                                        </p:tgtEl>
                                      </p:cBhvr>
                                    </p:animEffect>
                                    <p:anim calcmode="lin" valueType="num">
                                      <p:cBhvr>
                                        <p:cTn id="4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42" fill="hold">
                            <p:stCondLst>
                              <p:cond delay="1500"/>
                            </p:stCondLst>
                            <p:childTnLst>
                              <p:par>
                                <p:cTn id="43" presetID="42" presetClass="entr" presetSubtype="0" fill="hold" grpId="0" nodeType="after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Effect transition="in" filter="fade">
                                      <p:cBhvr>
                                        <p:cTn id="45" dur="1000"/>
                                        <p:tgtEl>
                                          <p:spTgt spid="5">
                                            <p:txEl>
                                              <p:pRg st="4" end="4"/>
                                            </p:txEl>
                                          </p:spTgt>
                                        </p:tgtEl>
                                      </p:cBhvr>
                                    </p:animEffect>
                                    <p:anim calcmode="lin" valueType="num">
                                      <p:cBhvr>
                                        <p:cTn id="4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48" fill="hold">
                            <p:stCondLst>
                              <p:cond delay="2500"/>
                            </p:stCondLst>
                            <p:childTnLst>
                              <p:par>
                                <p:cTn id="49" presetID="4" presetClass="entr" presetSubtype="32"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box(out)">
                                      <p:cBhvr>
                                        <p:cTn id="51" dur="1250"/>
                                        <p:tgtEl>
                                          <p:spTgt spid="14"/>
                                        </p:tgtEl>
                                      </p:cBhvr>
                                    </p:animEffect>
                                  </p:childTnLst>
                                </p:cTn>
                              </p:par>
                            </p:childTnLst>
                          </p:cTn>
                        </p:par>
                        <p:par>
                          <p:cTn id="52" fill="hold">
                            <p:stCondLst>
                              <p:cond delay="3750"/>
                            </p:stCondLst>
                            <p:childTnLst>
                              <p:par>
                                <p:cTn id="53" presetID="42" presetClass="entr" presetSubtype="0" fill="hold" grpId="0" nodeType="after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Effect transition="in" filter="fade">
                                      <p:cBhvr>
                                        <p:cTn id="55" dur="1000"/>
                                        <p:tgtEl>
                                          <p:spTgt spid="5">
                                            <p:txEl>
                                              <p:pRg st="6" end="6"/>
                                            </p:txEl>
                                          </p:spTgt>
                                        </p:tgtEl>
                                      </p:cBhvr>
                                    </p:animEffect>
                                    <p:anim calcmode="lin" valueType="num">
                                      <p:cBhvr>
                                        <p:cTn id="5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6968289-7CE6-25EE-DB6A-44B1200B6264}"/>
              </a:ext>
            </a:extLst>
          </p:cNvPr>
          <p:cNvSpPr>
            <a:spLocks noGrp="1"/>
          </p:cNvSpPr>
          <p:nvPr>
            <p:ph type="body" sz="quarter" idx="10"/>
          </p:nvPr>
        </p:nvSpPr>
        <p:spPr/>
        <p:txBody>
          <a:bodyPr/>
          <a:lstStyle/>
          <a:p>
            <a:r>
              <a:rPr lang="en-CA" dirty="0"/>
              <a:t>Allow us to create key-&gt;Value pairs </a:t>
            </a:r>
          </a:p>
          <a:p>
            <a:r>
              <a:rPr lang="en-CA" dirty="0"/>
              <a:t>Allow us to retrieve the value using the key.</a:t>
            </a:r>
          </a:p>
          <a:p>
            <a:r>
              <a:rPr lang="en-CA" dirty="0"/>
              <a:t>Do other things if you are willing to watch some videos!</a:t>
            </a:r>
          </a:p>
        </p:txBody>
      </p:sp>
      <p:sp>
        <p:nvSpPr>
          <p:cNvPr id="4" name="Title 3">
            <a:extLst>
              <a:ext uri="{FF2B5EF4-FFF2-40B4-BE49-F238E27FC236}">
                <a16:creationId xmlns:a16="http://schemas.microsoft.com/office/drawing/2014/main" id="{AEF41385-43A5-0379-CC66-4F6145DAEE98}"/>
              </a:ext>
            </a:extLst>
          </p:cNvPr>
          <p:cNvSpPr>
            <a:spLocks noGrp="1"/>
          </p:cNvSpPr>
          <p:nvPr>
            <p:ph type="title"/>
          </p:nvPr>
        </p:nvSpPr>
        <p:spPr/>
        <p:txBody>
          <a:bodyPr/>
          <a:lstStyle/>
          <a:p>
            <a:r>
              <a:rPr lang="en-CA" dirty="0" err="1"/>
              <a:t>HashMaps</a:t>
            </a:r>
            <a:endParaRPr lang="en-CA" dirty="0"/>
          </a:p>
        </p:txBody>
      </p:sp>
    </p:spTree>
    <p:extLst>
      <p:ext uri="{BB962C8B-B14F-4D97-AF65-F5344CB8AC3E}">
        <p14:creationId xmlns:p14="http://schemas.microsoft.com/office/powerpoint/2010/main" val="908612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6BC4F2-7058-0CFA-34A5-311C59942E3F}"/>
              </a:ext>
            </a:extLst>
          </p:cNvPr>
          <p:cNvSpPr>
            <a:spLocks noGrp="1"/>
          </p:cNvSpPr>
          <p:nvPr>
            <p:ph type="body" sz="quarter" idx="10"/>
          </p:nvPr>
        </p:nvSpPr>
        <p:spPr/>
        <p:txBody>
          <a:bodyPr>
            <a:normAutofit lnSpcReduction="10000"/>
          </a:bodyPr>
          <a:lstStyle/>
          <a:p>
            <a:r>
              <a:rPr lang="en-CA" dirty="0"/>
              <a:t>Bad news is that we don’t have time to look into it in this course.</a:t>
            </a:r>
          </a:p>
          <a:p>
            <a:r>
              <a:rPr lang="en-CA" dirty="0"/>
              <a:t>The good news is you won’t have to know how it works on the exam.</a:t>
            </a:r>
          </a:p>
          <a:p>
            <a:r>
              <a:rPr lang="en-CA" dirty="0"/>
              <a:t>The better news is that </a:t>
            </a:r>
            <a:r>
              <a:rPr lang="en-CA" dirty="0" err="1"/>
              <a:t>youtube</a:t>
            </a:r>
            <a:r>
              <a:rPr lang="en-CA" dirty="0"/>
              <a:t> has a whole bunch of videos that show how it works internally!  It is pretty cool – honest!</a:t>
            </a:r>
          </a:p>
        </p:txBody>
      </p:sp>
      <p:sp>
        <p:nvSpPr>
          <p:cNvPr id="4" name="Title 3">
            <a:extLst>
              <a:ext uri="{FF2B5EF4-FFF2-40B4-BE49-F238E27FC236}">
                <a16:creationId xmlns:a16="http://schemas.microsoft.com/office/drawing/2014/main" id="{10F3B0D6-FEA1-333F-1799-DF962EF95215}"/>
              </a:ext>
            </a:extLst>
          </p:cNvPr>
          <p:cNvSpPr>
            <a:spLocks noGrp="1"/>
          </p:cNvSpPr>
          <p:nvPr>
            <p:ph type="title"/>
          </p:nvPr>
        </p:nvSpPr>
        <p:spPr/>
        <p:txBody>
          <a:bodyPr/>
          <a:lstStyle/>
          <a:p>
            <a:r>
              <a:rPr lang="en-CA" dirty="0"/>
              <a:t>How hash maps work is very interesting</a:t>
            </a:r>
          </a:p>
        </p:txBody>
      </p:sp>
    </p:spTree>
    <p:extLst>
      <p:ext uri="{BB962C8B-B14F-4D97-AF65-F5344CB8AC3E}">
        <p14:creationId xmlns:p14="http://schemas.microsoft.com/office/powerpoint/2010/main" val="841812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‘Holds a Reference’</a:t>
            </a:r>
          </a:p>
        </p:txBody>
      </p:sp>
      <p:sp>
        <p:nvSpPr>
          <p:cNvPr id="4" name="Rectangle 3"/>
          <p:cNvSpPr/>
          <p:nvPr/>
        </p:nvSpPr>
        <p:spPr>
          <a:xfrm>
            <a:off x="632089" y="1124744"/>
            <a:ext cx="10474888" cy="2008128"/>
          </a:xfrm>
          <a:prstGeom prst="rect">
            <a:avLst/>
          </a:prstGeom>
          <a:solidFill>
            <a:srgbClr val="FF0066"/>
          </a:solidFill>
          <a:ln>
            <a:solidFill>
              <a:srgbClr val="FFFF00"/>
            </a:solidFill>
          </a:ln>
          <a:effectLst>
            <a:glow rad="1270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b="1" i="1" dirty="0">
                <a:solidFill>
                  <a:schemeClr val="bg1"/>
                </a:solidFill>
                <a:effectLst>
                  <a:outerShdw blurRad="38100" dist="38100" dir="2700000" algn="tl">
                    <a:srgbClr val="000000">
                      <a:alpha val="43137"/>
                    </a:srgbClr>
                  </a:outerShdw>
                </a:effectLst>
              </a:rPr>
              <a:t>When an object has an </a:t>
            </a:r>
            <a:r>
              <a:rPr lang="en-US" sz="3200" b="1" i="1" dirty="0">
                <a:solidFill>
                  <a:srgbClr val="00FF00"/>
                </a:solidFill>
                <a:effectLst>
                  <a:outerShdw blurRad="38100" dist="38100" dir="2700000" algn="tl">
                    <a:srgbClr val="000000">
                      <a:alpha val="43137"/>
                    </a:srgbClr>
                  </a:outerShdw>
                </a:effectLst>
              </a:rPr>
              <a:t>instance variable</a:t>
            </a:r>
            <a:r>
              <a:rPr lang="en-US" sz="3200" b="1" i="1" dirty="0">
                <a:solidFill>
                  <a:schemeClr val="bg1"/>
                </a:solidFill>
                <a:effectLst>
                  <a:outerShdw blurRad="38100" dist="38100" dir="2700000" algn="tl">
                    <a:srgbClr val="000000">
                      <a:alpha val="43137"/>
                    </a:srgbClr>
                  </a:outerShdw>
                </a:effectLst>
              </a:rPr>
              <a:t> that is a reference variable (holds the address of another object), we say that the object </a:t>
            </a:r>
            <a:r>
              <a:rPr lang="en-US" sz="3200" b="1" i="1" dirty="0">
                <a:solidFill>
                  <a:srgbClr val="00FF00"/>
                </a:solidFill>
                <a:effectLst>
                  <a:outerShdw blurRad="38100" dist="38100" dir="2700000" algn="tl">
                    <a:srgbClr val="000000">
                      <a:alpha val="43137"/>
                    </a:srgbClr>
                  </a:outerShdw>
                </a:effectLst>
              </a:rPr>
              <a:t>‘holds a reference’ </a:t>
            </a:r>
            <a:r>
              <a:rPr lang="en-US" sz="3200" b="1" i="1" dirty="0">
                <a:solidFill>
                  <a:schemeClr val="bg1"/>
                </a:solidFill>
                <a:effectLst>
                  <a:outerShdw blurRad="38100" dist="38100" dir="2700000" algn="tl">
                    <a:srgbClr val="000000">
                      <a:alpha val="43137"/>
                    </a:srgbClr>
                  </a:outerShdw>
                </a:effectLst>
              </a:rPr>
              <a:t>to the other object</a:t>
            </a:r>
          </a:p>
        </p:txBody>
      </p:sp>
      <p:pic>
        <p:nvPicPr>
          <p:cNvPr id="2050" name="Picture 2" descr="C:\Users\smirich\AppData\Local\Temp\SNAGHTML13fec73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249" y="3651049"/>
            <a:ext cx="6764569" cy="3166207"/>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1645311" y="4389107"/>
            <a:ext cx="864096" cy="480053"/>
          </a:xfrm>
          <a:prstGeom prst="rightArrow">
            <a:avLst/>
          </a:prstGeom>
          <a:solidFill>
            <a:srgbClr val="FF0000"/>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Tree>
    <p:extLst>
      <p:ext uri="{BB962C8B-B14F-4D97-AF65-F5344CB8AC3E}">
        <p14:creationId xmlns:p14="http://schemas.microsoft.com/office/powerpoint/2010/main" val="17654913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Association</a:t>
            </a:r>
          </a:p>
        </p:txBody>
      </p:sp>
      <p:sp>
        <p:nvSpPr>
          <p:cNvPr id="3" name="Content Placeholder 2"/>
          <p:cNvSpPr>
            <a:spLocks noGrp="1"/>
          </p:cNvSpPr>
          <p:nvPr>
            <p:ph idx="1"/>
          </p:nvPr>
        </p:nvSpPr>
        <p:spPr>
          <a:xfrm>
            <a:off x="492864" y="1019605"/>
            <a:ext cx="10972800" cy="4525963"/>
          </a:xfrm>
        </p:spPr>
        <p:txBody>
          <a:bodyPr>
            <a:normAutofit fontScale="77500" lnSpcReduction="20000"/>
          </a:bodyPr>
          <a:lstStyle/>
          <a:p>
            <a:r>
              <a:rPr lang="en-CA" dirty="0"/>
              <a:t>Association is a more </a:t>
            </a:r>
            <a:r>
              <a:rPr lang="en-CA" dirty="0">
                <a:solidFill>
                  <a:srgbClr val="FFFF00"/>
                </a:solidFill>
              </a:rPr>
              <a:t>strongly coupled </a:t>
            </a:r>
            <a:r>
              <a:rPr lang="en-CA" dirty="0"/>
              <a:t>relationship than dependency.</a:t>
            </a:r>
          </a:p>
          <a:p>
            <a:r>
              <a:rPr lang="en-CA" dirty="0">
                <a:solidFill>
                  <a:srgbClr val="00FF00"/>
                </a:solidFill>
              </a:rPr>
              <a:t>One test for Association:</a:t>
            </a:r>
          </a:p>
          <a:p>
            <a:pPr lvl="1"/>
            <a:r>
              <a:rPr lang="en-CA" dirty="0"/>
              <a:t>Does </a:t>
            </a:r>
            <a:r>
              <a:rPr lang="en-CA" dirty="0" err="1"/>
              <a:t>ObjectA</a:t>
            </a:r>
            <a:r>
              <a:rPr lang="en-CA" dirty="0"/>
              <a:t> ‘hold a reference to’ </a:t>
            </a:r>
            <a:r>
              <a:rPr lang="en-CA" sz="2133" i="1" dirty="0">
                <a:solidFill>
                  <a:srgbClr val="FF00FF"/>
                </a:solidFill>
              </a:rPr>
              <a:t>(has an instance variable that holds its address) </a:t>
            </a:r>
            <a:r>
              <a:rPr lang="en-CA" dirty="0" err="1"/>
              <a:t>ObjectB</a:t>
            </a:r>
            <a:r>
              <a:rPr lang="en-CA" dirty="0"/>
              <a:t>. </a:t>
            </a:r>
          </a:p>
          <a:p>
            <a:pPr lvl="1"/>
            <a:r>
              <a:rPr lang="en-CA" dirty="0">
                <a:effectLst>
                  <a:glow rad="101600">
                    <a:srgbClr val="00FFFF">
                      <a:alpha val="60000"/>
                    </a:srgbClr>
                  </a:glow>
                  <a:outerShdw blurRad="38100" dist="38100" dir="2700000" algn="tl">
                    <a:srgbClr val="000000">
                      <a:alpha val="43137"/>
                    </a:srgbClr>
                  </a:outerShdw>
                </a:effectLst>
              </a:rPr>
              <a:t>Another way to say it is </a:t>
            </a:r>
            <a:r>
              <a:rPr lang="en-CA" dirty="0" err="1">
                <a:effectLst>
                  <a:glow rad="101600">
                    <a:srgbClr val="00FFFF">
                      <a:alpha val="60000"/>
                    </a:srgbClr>
                  </a:glow>
                  <a:outerShdw blurRad="38100" dist="38100" dir="2700000" algn="tl">
                    <a:srgbClr val="000000">
                      <a:alpha val="43137"/>
                    </a:srgbClr>
                  </a:outerShdw>
                </a:effectLst>
              </a:rPr>
              <a:t>ObjectA</a:t>
            </a:r>
            <a:r>
              <a:rPr lang="en-CA" dirty="0">
                <a:effectLst>
                  <a:glow rad="101600">
                    <a:srgbClr val="00FFFF">
                      <a:alpha val="60000"/>
                    </a:srgbClr>
                  </a:glow>
                  <a:outerShdw blurRad="38100" dist="38100" dir="2700000" algn="tl">
                    <a:srgbClr val="000000">
                      <a:alpha val="43137"/>
                    </a:srgbClr>
                  </a:outerShdw>
                </a:effectLst>
              </a:rPr>
              <a:t> holds a class-level reference to </a:t>
            </a:r>
            <a:r>
              <a:rPr lang="en-CA" dirty="0" err="1">
                <a:effectLst>
                  <a:glow rad="101600">
                    <a:srgbClr val="00FFFF">
                      <a:alpha val="60000"/>
                    </a:srgbClr>
                  </a:glow>
                  <a:outerShdw blurRad="38100" dist="38100" dir="2700000" algn="tl">
                    <a:srgbClr val="000000">
                      <a:alpha val="43137"/>
                    </a:srgbClr>
                  </a:outerShdw>
                </a:effectLst>
              </a:rPr>
              <a:t>ObjectB</a:t>
            </a:r>
            <a:endParaRPr lang="en-CA" dirty="0">
              <a:effectLst>
                <a:glow rad="101600">
                  <a:srgbClr val="00FFFF">
                    <a:alpha val="60000"/>
                  </a:srgbClr>
                </a:glow>
                <a:outerShdw blurRad="38100" dist="38100" dir="2700000" algn="tl">
                  <a:srgbClr val="000000">
                    <a:alpha val="43137"/>
                  </a:srgbClr>
                </a:outerShdw>
              </a:effectLst>
            </a:endParaRPr>
          </a:p>
          <a:p>
            <a:r>
              <a:rPr lang="en-CA" dirty="0"/>
              <a:t>For plain old association, there is no implied ownership between the objects.  One object does not own the other object.</a:t>
            </a:r>
          </a:p>
          <a:p>
            <a:pPr marL="0" indent="0">
              <a:buNone/>
            </a:pPr>
            <a:endParaRPr lang="en-CA" dirty="0"/>
          </a:p>
        </p:txBody>
      </p:sp>
      <p:pic>
        <p:nvPicPr>
          <p:cNvPr id="4" name="Picture 6" descr="http://www.quickanddirtytips.com/sites/default/files/styles/insert_large/public/images/3938/telephoneland.jpg?itok=BkkAXXix"/>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73150" y="4553547"/>
            <a:ext cx="3463241" cy="230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06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Association</a:t>
            </a:r>
          </a:p>
        </p:txBody>
      </p:sp>
      <p:sp>
        <p:nvSpPr>
          <p:cNvPr id="3" name="Content Placeholder 2"/>
          <p:cNvSpPr>
            <a:spLocks noGrp="1"/>
          </p:cNvSpPr>
          <p:nvPr>
            <p:ph idx="1"/>
          </p:nvPr>
        </p:nvSpPr>
        <p:spPr>
          <a:xfrm>
            <a:off x="492864" y="1019605"/>
            <a:ext cx="10972800" cy="4525963"/>
          </a:xfrm>
        </p:spPr>
        <p:txBody>
          <a:bodyPr>
            <a:normAutofit fontScale="92500"/>
          </a:bodyPr>
          <a:lstStyle/>
          <a:p>
            <a:r>
              <a:rPr lang="en-CA" dirty="0"/>
              <a:t>It turns out that there can be two kinds of association that have even more tight coupling between objects:</a:t>
            </a:r>
          </a:p>
          <a:p>
            <a:pPr lvl="1"/>
            <a:r>
              <a:rPr lang="en-CA" dirty="0">
                <a:solidFill>
                  <a:srgbClr val="FF00FF"/>
                </a:solidFill>
              </a:rPr>
              <a:t>Aggregation</a:t>
            </a:r>
          </a:p>
          <a:p>
            <a:pPr lvl="1"/>
            <a:r>
              <a:rPr lang="en-CA" dirty="0">
                <a:solidFill>
                  <a:srgbClr val="FF00FF"/>
                </a:solidFill>
              </a:rPr>
              <a:t>Composition</a:t>
            </a:r>
          </a:p>
          <a:p>
            <a:r>
              <a:rPr lang="en-CA" dirty="0"/>
              <a:t>Remember, the test for association is that one object </a:t>
            </a:r>
            <a:r>
              <a:rPr lang="en-CA" dirty="0">
                <a:solidFill>
                  <a:srgbClr val="00FF00"/>
                </a:solidFill>
              </a:rPr>
              <a:t>holds a reference to </a:t>
            </a:r>
            <a:r>
              <a:rPr lang="en-CA" dirty="0"/>
              <a:t>another object.</a:t>
            </a:r>
          </a:p>
          <a:p>
            <a:endParaRPr lang="en-CA" dirty="0"/>
          </a:p>
          <a:p>
            <a:pPr marL="0" indent="0">
              <a:buNone/>
            </a:pPr>
            <a:endParaRPr lang="en-CA" dirty="0"/>
          </a:p>
        </p:txBody>
      </p:sp>
    </p:spTree>
    <p:extLst>
      <p:ext uri="{BB962C8B-B14F-4D97-AF65-F5344CB8AC3E}">
        <p14:creationId xmlns:p14="http://schemas.microsoft.com/office/powerpoint/2010/main" val="4120252003"/>
      </p:ext>
    </p:extLst>
  </p:cSld>
  <p:clrMapOvr>
    <a:masterClrMapping/>
  </p:clrMapOvr>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19FF"/>
      </a:hlink>
      <a:folHlink>
        <a:srgbClr val="FE19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b="1"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97C022B717B146BA0446DF4C6D9077" ma:contentTypeVersion="7" ma:contentTypeDescription="Create a new document." ma:contentTypeScope="" ma:versionID="6018ffc4325011bc5a0a064439434dee">
  <xsd:schema xmlns:xsd="http://www.w3.org/2001/XMLSchema" xmlns:xs="http://www.w3.org/2001/XMLSchema" xmlns:p="http://schemas.microsoft.com/office/2006/metadata/properties" xmlns:ns2="6da562d3-036b-4d9a-a9c9-43c62c07c12f" targetNamespace="http://schemas.microsoft.com/office/2006/metadata/properties" ma:root="true" ma:fieldsID="c6a6d2cbf9bea8cf9c9890f6e3c8677c" ns2:_="">
    <xsd:import namespace="6da562d3-036b-4d9a-a9c9-43c62c07c1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a562d3-036b-4d9a-a9c9-43c62c07c1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085750-4692-4378-A5D8-63D75048E99C}">
  <ds:schemaRefs>
    <ds:schemaRef ds:uri="6da562d3-036b-4d9a-a9c9-43c62c07c1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22D7A9F-2594-41C8-8966-CF9CEE3698BC}">
  <ds:schemaRefs>
    <ds:schemaRef ds:uri="http://www.w3.org/XML/1998/namespace"/>
    <ds:schemaRef ds:uri="http://schemas.openxmlformats.org/package/2006/metadata/core-properties"/>
    <ds:schemaRef ds:uri="http://purl.org/dc/dcmitype/"/>
    <ds:schemaRef ds:uri="6da562d3-036b-4d9a-a9c9-43c62c07c12f"/>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BC668C2F-C562-4F7F-866F-B57DD42DD3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122148</TotalTime>
  <Words>2581</Words>
  <Application>Microsoft Office PowerPoint</Application>
  <PresentationFormat>Widescreen</PresentationFormat>
  <Paragraphs>304</Paragraphs>
  <Slides>61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Times New Roman</vt:lpstr>
      <vt:lpstr>Montserrat ExtraBold</vt:lpstr>
      <vt:lpstr>Mistral</vt:lpstr>
      <vt:lpstr>Calibri</vt:lpstr>
      <vt:lpstr>Brush Script MT</vt:lpstr>
      <vt:lpstr>Arial</vt:lpstr>
      <vt:lpstr>1_Office Theme</vt:lpstr>
      <vt:lpstr>PowerPoint Presentation</vt:lpstr>
      <vt:lpstr>Dependency</vt:lpstr>
      <vt:lpstr>Let me ask you…</vt:lpstr>
      <vt:lpstr>Hmm…There is a lot of disagreement about this…</vt:lpstr>
      <vt:lpstr>Dependency</vt:lpstr>
      <vt:lpstr>What does this really do?</vt:lpstr>
      <vt:lpstr>‘Holds a Reference’</vt:lpstr>
      <vt:lpstr>Association</vt:lpstr>
      <vt:lpstr>Association</vt:lpstr>
      <vt:lpstr>Aggregation</vt:lpstr>
      <vt:lpstr>Composition</vt:lpstr>
      <vt:lpstr>Relationships</vt:lpstr>
      <vt:lpstr>Relationships</vt:lpstr>
      <vt:lpstr>This is a really good paper on all of this</vt:lpstr>
      <vt:lpstr>YourTurn1 (part a): HomePhone</vt:lpstr>
      <vt:lpstr>YourTurn1 (part b):  PayPhone</vt:lpstr>
      <vt:lpstr>YourTurn1 (part c): CellPhone</vt:lpstr>
      <vt:lpstr>YourTurn1 (part d): Heart</vt:lpstr>
      <vt:lpstr>Yourturn1 (part e)</vt:lpstr>
      <vt:lpstr>PowerPoint Presentation</vt:lpstr>
      <vt:lpstr>Dependency Review</vt:lpstr>
      <vt:lpstr>Association (Aggregation) Review</vt:lpstr>
      <vt:lpstr>Association Review</vt:lpstr>
      <vt:lpstr>Composition Review</vt:lpstr>
      <vt:lpstr>Dependency /Association / Aggregation / Composition</vt:lpstr>
      <vt:lpstr>Here’s where polymorphism becomes interesting</vt:lpstr>
      <vt:lpstr>Part A Discussion</vt:lpstr>
      <vt:lpstr>Tightly Coupled</vt:lpstr>
      <vt:lpstr>UML Diagram</vt:lpstr>
      <vt:lpstr>But now I want to control a Fan</vt:lpstr>
      <vt:lpstr>Let’s loosen up the coupling between Button and Lamp</vt:lpstr>
      <vt:lpstr>Part B Discussion</vt:lpstr>
      <vt:lpstr>Still Tightly Coupled (But slightly looser)</vt:lpstr>
      <vt:lpstr>Polymorphism Fixes everything!</vt:lpstr>
      <vt:lpstr>A Better Way…</vt:lpstr>
      <vt:lpstr>PowerPoint Presentation</vt:lpstr>
      <vt:lpstr>Loosely Coupled</vt:lpstr>
      <vt:lpstr>Module-10-yourturn2:Start</vt:lpstr>
      <vt:lpstr>Advertisement</vt:lpstr>
      <vt:lpstr>This is just the tip of the iceburg…</vt:lpstr>
      <vt:lpstr>An advertisement for TDD</vt:lpstr>
      <vt:lpstr>Further Resources</vt:lpstr>
      <vt:lpstr>ArrayList</vt:lpstr>
      <vt:lpstr>ArrayLists</vt:lpstr>
      <vt:lpstr>Your Turn 3 </vt:lpstr>
      <vt:lpstr>What’s the deal with the &lt; &gt; brackets</vt:lpstr>
      <vt:lpstr>Making our Classes accept Generics</vt:lpstr>
      <vt:lpstr>Yourturn 4</vt:lpstr>
      <vt:lpstr>Yourturn 4</vt:lpstr>
      <vt:lpstr>Everything is a tradeoff</vt:lpstr>
      <vt:lpstr>Let’s build our own CoolArrayList!</vt:lpstr>
      <vt:lpstr>OK, we solved the downside of needing to know the size of our list at design time</vt:lpstr>
      <vt:lpstr>Let’s rebuild our own CoolArrayList  WITH GENERICS!</vt:lpstr>
      <vt:lpstr>PowerPoint Presentation</vt:lpstr>
      <vt:lpstr>Your  Turn 5 – a &amp; b</vt:lpstr>
      <vt:lpstr>Yourturn 5</vt:lpstr>
      <vt:lpstr>Generics – We have just scratched the surface</vt:lpstr>
      <vt:lpstr>Just a reminder</vt:lpstr>
      <vt:lpstr>HashMaps</vt:lpstr>
      <vt:lpstr>HashMaps</vt:lpstr>
      <vt:lpstr>How hash maps work is very interesting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Smith</dc:creator>
  <cp:lastModifiedBy>Rich Smith</cp:lastModifiedBy>
  <cp:revision>342</cp:revision>
  <cp:lastPrinted>2022-10-25T16:19:24Z</cp:lastPrinted>
  <dcterms:created xsi:type="dcterms:W3CDTF">2021-03-09T13:58:10Z</dcterms:created>
  <dcterms:modified xsi:type="dcterms:W3CDTF">2023-10-30T14:53:32Z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0x0101006F97C022B717B146BA0446DF4C6D9077</vt:lpwstr>
  </property>
</Properties>
</file>